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78" r:id="rId5"/>
    <p:sldId id="262" r:id="rId6"/>
    <p:sldId id="279" r:id="rId7"/>
    <p:sldId id="280" r:id="rId8"/>
    <p:sldId id="263" r:id="rId9"/>
    <p:sldId id="281" r:id="rId10"/>
    <p:sldId id="264" r:id="rId11"/>
    <p:sldId id="265" r:id="rId12"/>
    <p:sldId id="266" r:id="rId13"/>
    <p:sldId id="270" r:id="rId14"/>
    <p:sldId id="272" r:id="rId15"/>
    <p:sldId id="271" r:id="rId16"/>
    <p:sldId id="275" r:id="rId17"/>
    <p:sldId id="274" r:id="rId18"/>
    <p:sldId id="273" r:id="rId19"/>
    <p:sldId id="276" r:id="rId20"/>
    <p:sldId id="283" r:id="rId21"/>
    <p:sldId id="277" r:id="rId22"/>
    <p:sldId id="282" r:id="rId23"/>
    <p:sldId id="267" r:id="rId24"/>
    <p:sldId id="269" r:id="rId25"/>
    <p:sldId id="26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046" autoAdjust="0"/>
  </p:normalViewPr>
  <p:slideViewPr>
    <p:cSldViewPr snapToGrid="0">
      <p:cViewPr varScale="1">
        <p:scale>
          <a:sx n="75" d="100"/>
          <a:sy n="75" d="100"/>
        </p:scale>
        <p:origin x="72" y="4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9DBAF-6B51-4513-8F55-A11BE2AAC882}"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477E97-6871-4719-A396-79E8780BD4F0}" type="slidenum">
              <a:rPr lang="en-US" smtClean="0"/>
              <a:t>‹#›</a:t>
            </a:fld>
            <a:endParaRPr lang="en-US"/>
          </a:p>
        </p:txBody>
      </p:sp>
    </p:spTree>
    <p:extLst>
      <p:ext uri="{BB962C8B-B14F-4D97-AF65-F5344CB8AC3E}">
        <p14:creationId xmlns:p14="http://schemas.microsoft.com/office/powerpoint/2010/main" val="187568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need justifications</a:t>
            </a:r>
          </a:p>
          <a:p>
            <a:endParaRPr lang="en-US" dirty="0" smtClean="0"/>
          </a:p>
          <a:p>
            <a:r>
              <a:rPr lang="en-US" dirty="0" smtClean="0"/>
              <a:t>Judges</a:t>
            </a:r>
            <a:r>
              <a:rPr lang="en-US" baseline="0" dirty="0" smtClean="0"/>
              <a:t>: results</a:t>
            </a:r>
          </a:p>
          <a:p>
            <a:r>
              <a:rPr lang="en-US" baseline="0" dirty="0" smtClean="0"/>
              <a:t>Linguistics: methodology and justification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1</a:t>
            </a:fld>
            <a:endParaRPr lang="en-US"/>
          </a:p>
        </p:txBody>
      </p:sp>
    </p:spTree>
    <p:extLst>
      <p:ext uri="{BB962C8B-B14F-4D97-AF65-F5344CB8AC3E}">
        <p14:creationId xmlns:p14="http://schemas.microsoft.com/office/powerpoint/2010/main" val="3120256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15</a:t>
            </a:fld>
            <a:endParaRPr lang="en-US"/>
          </a:p>
        </p:txBody>
      </p:sp>
    </p:spTree>
    <p:extLst>
      <p:ext uri="{BB962C8B-B14F-4D97-AF65-F5344CB8AC3E}">
        <p14:creationId xmlns:p14="http://schemas.microsoft.com/office/powerpoint/2010/main" val="3403491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 name was Scipio, and his face, which was principally made up of a pair of lips hanging below a pair of nostrils, was well set off with a head of silver wool that bespoke a </a:t>
            </a:r>
            <a:r>
              <a:rPr lang="en-US" b="1" dirty="0" smtClean="0"/>
              <a:t>volume of gravity</a:t>
            </a:r>
            <a:r>
              <a:rPr lang="en-US" dirty="0" smtClean="0"/>
              <a:t>. JOHN PENDLETON KENNEDY, SWALLOW BARN; OR, A SOJOURN IN THE OLD DOMINION, VOLUME 1 (1832).</a:t>
            </a:r>
          </a:p>
          <a:p>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16</a:t>
            </a:fld>
            <a:endParaRPr lang="en-US"/>
          </a:p>
        </p:txBody>
      </p:sp>
    </p:spTree>
    <p:extLst>
      <p:ext uri="{BB962C8B-B14F-4D97-AF65-F5344CB8AC3E}">
        <p14:creationId xmlns:p14="http://schemas.microsoft.com/office/powerpoint/2010/main" val="1473421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Duke simulated his profound regret, but when Louis' back was turned made a most </a:t>
            </a:r>
            <a:r>
              <a:rPr lang="en-US" dirty="0" err="1" smtClean="0"/>
              <a:t>unprincely</a:t>
            </a:r>
            <a:r>
              <a:rPr lang="en-US" dirty="0" smtClean="0"/>
              <a:t> and most uncourtly grimace at his royal uncle, which set them all a-laughing. Whereat all these noble lords and ladies made great </a:t>
            </a:r>
            <a:r>
              <a:rPr lang="en-US" b="1" dirty="0" smtClean="0"/>
              <a:t>pretense of gravity</a:t>
            </a:r>
            <a:r>
              <a:rPr lang="en-US" dirty="0" smtClean="0"/>
              <a:t>, and ostentatiously held their handkerchiefs before their mouths to hide their mirth. HARRIS DICKSON, THE BLACK WOLF'S BREED A STORY OF FRANCE IN THE OLD WORLD AND THE NEW, HAPPENING IN THE REIGN OF LOUIS XIV (1899).</a:t>
            </a:r>
          </a:p>
          <a:p>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18</a:t>
            </a:fld>
            <a:endParaRPr lang="en-US"/>
          </a:p>
        </p:txBody>
      </p:sp>
    </p:spTree>
    <p:extLst>
      <p:ext uri="{BB962C8B-B14F-4D97-AF65-F5344CB8AC3E}">
        <p14:creationId xmlns:p14="http://schemas.microsoft.com/office/powerpoint/2010/main" val="435131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describe too</a:t>
            </a:r>
            <a:r>
              <a:rPr lang="en-US" baseline="0" dirty="0" smtClean="0"/>
              <a:t> much of singular and plural noun</a:t>
            </a:r>
          </a:p>
          <a:p>
            <a:r>
              <a:rPr lang="en-US" baseline="0" dirty="0" smtClean="0"/>
              <a:t>just quickly go through them</a:t>
            </a:r>
          </a:p>
          <a:p>
            <a:endParaRPr lang="en-US" baseline="0" dirty="0" smtClean="0"/>
          </a:p>
          <a:p>
            <a:r>
              <a:rPr lang="en-US" baseline="0" dirty="0" smtClean="0"/>
              <a:t>It may be enough to show a general trend of usage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19</a:t>
            </a:fld>
            <a:endParaRPr lang="en-US"/>
          </a:p>
        </p:txBody>
      </p:sp>
    </p:spTree>
    <p:extLst>
      <p:ext uri="{BB962C8B-B14F-4D97-AF65-F5344CB8AC3E}">
        <p14:creationId xmlns:p14="http://schemas.microsoft.com/office/powerpoint/2010/main" val="2769383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whatever the fundamental source of humor is said to be, it has its purest manifestation in the laughter of youngsters because their risibility is more primitive, less fettered by the inhibitions of civilized refinements. They have had less time to develop false </a:t>
            </a:r>
            <a:r>
              <a:rPr lang="en-US" b="1" dirty="0" smtClean="0"/>
              <a:t>attitudes of gravity</a:t>
            </a:r>
            <a:r>
              <a:rPr lang="en-US" dirty="0" smtClean="0"/>
              <a:t>. LEON ORMOND, LAUGH AND LEARN: THE ART OF TEACHING WITH HUMOR (Greenberg Pub., N.Y. 1941).</a:t>
            </a:r>
          </a:p>
          <a:p>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21</a:t>
            </a:fld>
            <a:endParaRPr lang="en-US"/>
          </a:p>
        </p:txBody>
      </p:sp>
    </p:spTree>
    <p:extLst>
      <p:ext uri="{BB962C8B-B14F-4D97-AF65-F5344CB8AC3E}">
        <p14:creationId xmlns:p14="http://schemas.microsoft.com/office/powerpoint/2010/main" val="403520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find</a:t>
            </a:r>
            <a:r>
              <a:rPr lang="en-US" baseline="0" dirty="0" smtClean="0"/>
              <a:t> that it is the phrase “of gravity” is rare in the COHA, thus we turn to COFEA</a:t>
            </a:r>
          </a:p>
          <a:p>
            <a:endParaRPr lang="en-US" baseline="0" dirty="0" smtClean="0"/>
          </a:p>
          <a:p>
            <a:r>
              <a:rPr lang="en-US" sz="1200" b="0" i="0" kern="1200" dirty="0" smtClean="0">
                <a:solidFill>
                  <a:schemeClr val="tx1"/>
                </a:solidFill>
                <a:effectLst/>
                <a:latin typeface="+mn-lt"/>
                <a:ea typeface="+mn-ea"/>
                <a:cs typeface="+mn-cs"/>
              </a:rPr>
              <a:t>This corpus is designed to represent general written American English from the founding era of the United States of America (i.e., 1765-1799).</a:t>
            </a:r>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22</a:t>
            </a:fld>
            <a:endParaRPr lang="en-US"/>
          </a:p>
        </p:txBody>
      </p:sp>
    </p:spTree>
    <p:extLst>
      <p:ext uri="{BB962C8B-B14F-4D97-AF65-F5344CB8AC3E}">
        <p14:creationId xmlns:p14="http://schemas.microsoft.com/office/powerpoint/2010/main" val="416454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106 accounting for redundant</a:t>
            </a:r>
            <a:r>
              <a:rPr lang="en-US" baseline="0" dirty="0" smtClean="0"/>
              <a:t> results</a:t>
            </a:r>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23</a:t>
            </a:fld>
            <a:endParaRPr lang="en-US"/>
          </a:p>
        </p:txBody>
      </p:sp>
    </p:spTree>
    <p:extLst>
      <p:ext uri="{BB962C8B-B14F-4D97-AF65-F5344CB8AC3E}">
        <p14:creationId xmlns:p14="http://schemas.microsoft.com/office/powerpoint/2010/main" val="93055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rule provides in relevant part, “A petition for the writ will be granted only in cases of great concern, gravity, or importance to the public” while interchanging the final “or” before “importance to the public” with “and”.</a:t>
            </a:r>
            <a:r>
              <a:rPr lang="en-US" baseline="30000" dirty="0" smtClean="0"/>
              <a:t> </a:t>
            </a:r>
            <a:r>
              <a:rPr lang="en-US" i="1" dirty="0" smtClean="0"/>
              <a:t>State v. Tyson</a:t>
            </a:r>
            <a:r>
              <a:rPr lang="en-US" dirty="0" smtClean="0"/>
              <a:t>, 273 Ga. 690 (2001).</a:t>
            </a:r>
          </a:p>
          <a:p>
            <a:endParaRPr lang="en-US" dirty="0" smtClean="0"/>
          </a:p>
          <a:p>
            <a:r>
              <a:rPr lang="en-US" dirty="0" smtClean="0"/>
              <a:t>However, the Court</a:t>
            </a:r>
            <a:r>
              <a:rPr lang="en-US" baseline="0" dirty="0" smtClean="0"/>
              <a:t> may be broadening this interpretation as implied by a recent decision in August of this year.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dissent argues that the present petition is not of great public importance or of gravity because: the Supreme Court of Georgia has already applied the tolling effect of statewide judicial emergency orders in previous cases and the order issued by the Court of Appeals denying the petition made no reference to the discretionary application proceeding, meaning the error was not evident on the face of the order, which normally reduces the gravity of the ruling</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t>
            </a:r>
            <a:r>
              <a:rPr lang="en-US" dirty="0" err="1" smtClean="0"/>
              <a:t>Mobuary</a:t>
            </a:r>
            <a:r>
              <a:rPr lang="en-US" dirty="0" smtClean="0"/>
              <a:t> v.</a:t>
            </a:r>
            <a:r>
              <a:rPr lang="en-US" baseline="0" dirty="0" smtClean="0"/>
              <a:t> the State, the Court overturned a Court of Appeal dismissal of a petitioner’s out of time appeal on the grounds that the tolling effect of statewide judicial emergency orders prompted by the COVID 19 pandemic were improperly applied. The Court held this was a case of great public importance and implied elsewise that this routine correction of error petition would have been denied.</a:t>
            </a:r>
            <a:endParaRPr lang="en-US" dirty="0" smtClean="0"/>
          </a:p>
          <a:p>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3</a:t>
            </a:fld>
            <a:endParaRPr lang="en-US"/>
          </a:p>
        </p:txBody>
      </p:sp>
    </p:spTree>
    <p:extLst>
      <p:ext uri="{BB962C8B-B14F-4D97-AF65-F5344CB8AC3E}">
        <p14:creationId xmlns:p14="http://schemas.microsoft.com/office/powerpoint/2010/main" val="203586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study focuses on the meaning</a:t>
            </a:r>
            <a:r>
              <a:rPr lang="en-US" baseline="0" dirty="0" smtClean="0"/>
              <a:t> of the phrase “of gravity” as found in the constitution of 1983, therefore, we chose the corpus COHA</a:t>
            </a:r>
          </a:p>
          <a:p>
            <a:r>
              <a:rPr lang="en-US" baseline="0" dirty="0" smtClean="0"/>
              <a:t>Total observations under the string search were 1512, so we needed a method to narrow the observations</a:t>
            </a:r>
          </a:p>
          <a:p>
            <a:r>
              <a:rPr lang="en-US" baseline="0" dirty="0" smtClean="0"/>
              <a:t>Next we narrowed the search time window to 1980 to 1990</a:t>
            </a:r>
          </a:p>
          <a:p>
            <a:r>
              <a:rPr lang="en-US" baseline="0" dirty="0" smtClean="0"/>
              <a:t>The reason to narrow this search was to observe contemporary usage of the phrase during the same time it was drafted</a:t>
            </a:r>
          </a:p>
          <a:p>
            <a:endParaRPr lang="en-US" baseline="0" dirty="0" smtClean="0"/>
          </a:p>
          <a:p>
            <a:r>
              <a:rPr lang="en-US" baseline="0" dirty="0" smtClean="0"/>
              <a:t>Give verbal explanation of scientific usage</a:t>
            </a:r>
          </a:p>
        </p:txBody>
      </p:sp>
      <p:sp>
        <p:nvSpPr>
          <p:cNvPr id="4" name="Slide Number Placeholder 3"/>
          <p:cNvSpPr>
            <a:spLocks noGrp="1"/>
          </p:cNvSpPr>
          <p:nvPr>
            <p:ph type="sldNum" sz="quarter" idx="10"/>
          </p:nvPr>
        </p:nvSpPr>
        <p:spPr/>
        <p:txBody>
          <a:bodyPr/>
          <a:lstStyle/>
          <a:p>
            <a:fld id="{74477E97-6871-4719-A396-79E8780BD4F0}" type="slidenum">
              <a:rPr lang="en-US" smtClean="0"/>
              <a:t>6</a:t>
            </a:fld>
            <a:endParaRPr lang="en-US"/>
          </a:p>
        </p:txBody>
      </p:sp>
    </p:spTree>
    <p:extLst>
      <p:ext uri="{BB962C8B-B14F-4D97-AF65-F5344CB8AC3E}">
        <p14:creationId xmlns:p14="http://schemas.microsoft.com/office/powerpoint/2010/main" val="180445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needed a method to filter out the scientific usage</a:t>
            </a:r>
            <a:r>
              <a:rPr lang="en-US" baseline="0" dirty="0" smtClean="0"/>
              <a:t> and </a:t>
            </a:r>
            <a:r>
              <a:rPr lang="en-US" dirty="0" smtClean="0"/>
              <a:t>non-scientific usage because this study</a:t>
            </a:r>
            <a:r>
              <a:rPr lang="en-US" baseline="0" dirty="0" smtClean="0"/>
              <a:t> is only focused on non-scientific usage, which is the same usage as that found in the Constitution of 1983</a:t>
            </a:r>
          </a:p>
          <a:p>
            <a:endParaRPr lang="en-US" baseline="0" dirty="0" smtClean="0"/>
          </a:p>
          <a:p>
            <a:r>
              <a:rPr lang="en-US" baseline="0" dirty="0" smtClean="0"/>
              <a:t>This study is focused on the usage of the phrase “of gravity” as it is used as an adjectival prepositional phrase to describe a noun before it. There is a way to structure a search for these results in COHA</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7</a:t>
            </a:fld>
            <a:endParaRPr lang="en-US"/>
          </a:p>
        </p:txBody>
      </p:sp>
    </p:spTree>
    <p:extLst>
      <p:ext uri="{BB962C8B-B14F-4D97-AF65-F5344CB8AC3E}">
        <p14:creationId xmlns:p14="http://schemas.microsoft.com/office/powerpoint/2010/main" val="28711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8</a:t>
            </a:fld>
            <a:endParaRPr lang="en-US"/>
          </a:p>
        </p:txBody>
      </p:sp>
    </p:spTree>
    <p:extLst>
      <p:ext uri="{BB962C8B-B14F-4D97-AF65-F5344CB8AC3E}">
        <p14:creationId xmlns:p14="http://schemas.microsoft.com/office/powerpoint/2010/main" val="4048220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 present 2 examples;</a:t>
            </a:r>
            <a:r>
              <a:rPr lang="en-US" baseline="0" dirty="0" smtClean="0"/>
              <a:t> but I can show all four if you would like to see</a:t>
            </a:r>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9</a:t>
            </a:fld>
            <a:endParaRPr lang="en-US"/>
          </a:p>
        </p:txBody>
      </p:sp>
    </p:spTree>
    <p:extLst>
      <p:ext uri="{BB962C8B-B14F-4D97-AF65-F5344CB8AC3E}">
        <p14:creationId xmlns:p14="http://schemas.microsoft.com/office/powerpoint/2010/main" val="325263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Duke simulated his profound regret, but when Louis' back was turned made a most </a:t>
            </a:r>
            <a:r>
              <a:rPr lang="en-US" dirty="0" err="1" smtClean="0"/>
              <a:t>unprincely</a:t>
            </a:r>
            <a:r>
              <a:rPr lang="en-US" dirty="0" smtClean="0"/>
              <a:t> and most uncourtly grimace at his royal uncle, which set them all a-laughing. Whereat all these noble lords and ladies made great </a:t>
            </a:r>
            <a:r>
              <a:rPr lang="en-US" b="1" dirty="0" smtClean="0"/>
              <a:t>pretense of gravity</a:t>
            </a:r>
            <a:r>
              <a:rPr lang="en-US" dirty="0" smtClean="0"/>
              <a:t>, and ostentatiously held their handkerchiefs before their mouths to hide their mirth. HARRIS DICKSON, THE BLACK WOLF'S BREED A STORY OF FRANCE IN THE OLD WORLD AND THE NEW, HAPPENING IN THE REIGN OF LOUIS XIV (1899).</a:t>
            </a:r>
          </a:p>
          <a:p>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12</a:t>
            </a:fld>
            <a:endParaRPr lang="en-US"/>
          </a:p>
        </p:txBody>
      </p:sp>
    </p:spTree>
    <p:extLst>
      <p:ext uri="{BB962C8B-B14F-4D97-AF65-F5344CB8AC3E}">
        <p14:creationId xmlns:p14="http://schemas.microsoft.com/office/powerpoint/2010/main" val="207231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Usage “of gravity” to describe</a:t>
            </a:r>
            <a:r>
              <a:rPr lang="en-US" baseline="0" dirty="0" smtClean="0"/>
              <a:t> emotion or expression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Varying level or gradient noun collocate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Singular Noun (some</a:t>
            </a:r>
            <a:r>
              <a:rPr lang="en-US" baseline="0" dirty="0" smtClean="0"/>
              <a:t> concrete and some are not)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Plural</a:t>
            </a:r>
            <a:r>
              <a:rPr lang="en-US" baseline="0" dirty="0" smtClean="0"/>
              <a:t> Noun (some concrete and some are not)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13</a:t>
            </a:fld>
            <a:endParaRPr lang="en-US"/>
          </a:p>
        </p:txBody>
      </p:sp>
    </p:spTree>
    <p:extLst>
      <p:ext uri="{BB962C8B-B14F-4D97-AF65-F5344CB8AC3E}">
        <p14:creationId xmlns:p14="http://schemas.microsoft.com/office/powerpoint/2010/main" val="3667930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old man whom I had addressed was the village chief, and the others were his counsellors. I was filthy with mud and soaked to the skin, but the circumstances now suddenly called for an </a:t>
            </a:r>
            <a:r>
              <a:rPr lang="en-US" b="1" dirty="0" smtClean="0"/>
              <a:t>assumption of gravity</a:t>
            </a:r>
            <a:r>
              <a:rPr lang="en-US" dirty="0" smtClean="0"/>
              <a:t> and pomp for which I was scarcely prepared. ROBERT DICK-READ, SANAMU: ADVENTURES IN SEARCH OF AFRICAN ART (Rupert Hart-Davis, London, 1964).</a:t>
            </a:r>
          </a:p>
          <a:p>
            <a:endParaRPr lang="en-US" dirty="0"/>
          </a:p>
        </p:txBody>
      </p:sp>
      <p:sp>
        <p:nvSpPr>
          <p:cNvPr id="4" name="Slide Number Placeholder 3"/>
          <p:cNvSpPr>
            <a:spLocks noGrp="1"/>
          </p:cNvSpPr>
          <p:nvPr>
            <p:ph type="sldNum" sz="quarter" idx="10"/>
          </p:nvPr>
        </p:nvSpPr>
        <p:spPr/>
        <p:txBody>
          <a:bodyPr/>
          <a:lstStyle/>
          <a:p>
            <a:fld id="{74477E97-6871-4719-A396-79E8780BD4F0}" type="slidenum">
              <a:rPr lang="en-US" smtClean="0"/>
              <a:t>14</a:t>
            </a:fld>
            <a:endParaRPr lang="en-US"/>
          </a:p>
        </p:txBody>
      </p:sp>
    </p:spTree>
    <p:extLst>
      <p:ext uri="{BB962C8B-B14F-4D97-AF65-F5344CB8AC3E}">
        <p14:creationId xmlns:p14="http://schemas.microsoft.com/office/powerpoint/2010/main" val="1517809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11/17/2021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83427" y="2006212"/>
            <a:ext cx="7211291" cy="1515533"/>
          </a:xfrm>
        </p:spPr>
        <p:txBody>
          <a:bodyPr/>
          <a:lstStyle/>
          <a:p>
            <a:r>
              <a:rPr lang="en-US" sz="2800" b="1" dirty="0"/>
              <a:t>Are Cases of Gravity Worthy of Certiorari? A Corpus Linguistics Approach to Interpreting the Georgia Constitution of </a:t>
            </a:r>
            <a:r>
              <a:rPr lang="en-US" sz="2800" b="1" dirty="0" smtClean="0"/>
              <a:t>1983</a:t>
            </a:r>
            <a:endParaRPr lang="en-US" sz="2800" b="1" dirty="0"/>
          </a:p>
        </p:txBody>
      </p:sp>
      <p:sp>
        <p:nvSpPr>
          <p:cNvPr id="3" name="Subtitle 2"/>
          <p:cNvSpPr>
            <a:spLocks noGrp="1"/>
          </p:cNvSpPr>
          <p:nvPr>
            <p:ph type="subTitle" idx="1"/>
          </p:nvPr>
        </p:nvSpPr>
        <p:spPr/>
        <p:txBody>
          <a:bodyPr/>
          <a:lstStyle/>
          <a:p>
            <a:r>
              <a:rPr lang="en-US" dirty="0" smtClean="0"/>
              <a:t>Jonathan Mok</a:t>
            </a:r>
          </a:p>
        </p:txBody>
      </p:sp>
    </p:spTree>
    <p:extLst>
      <p:ext uri="{BB962C8B-B14F-4D97-AF65-F5344CB8AC3E}">
        <p14:creationId xmlns:p14="http://schemas.microsoft.com/office/powerpoint/2010/main" val="1841695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Scientific Usage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“His manners were exemplary, with a </a:t>
            </a:r>
            <a:r>
              <a:rPr lang="en-US" b="1" dirty="0" smtClean="0"/>
              <a:t>touch of gravity</a:t>
            </a:r>
            <a:r>
              <a:rPr lang="en-US" dirty="0" smtClean="0"/>
              <a:t>. He always looked and behaved like a king. He understood perfectly, and shared, the assumptions, tastes, likes and dislikes, prejudices and emotions of the ruling territorial aristocracy. </a:t>
            </a:r>
            <a:r>
              <a:rPr lang="en-US" dirty="0"/>
              <a:t>PAUL JOHNSON, A HISTORY OF THE ENGLISH PEOPLE (Harper &amp; Row, Publishers, N. Y., 1985</a:t>
            </a:r>
            <a:r>
              <a:rPr lang="en-US" dirty="0" smtClean="0"/>
              <a:t>).</a:t>
            </a:r>
          </a:p>
          <a:p>
            <a:r>
              <a:rPr lang="en-US" dirty="0" smtClean="0"/>
              <a:t>“</a:t>
            </a:r>
            <a:r>
              <a:rPr lang="en-US" dirty="0"/>
              <a:t>The sense of solving emptiness' is not far removed from cynical disengagement. </a:t>
            </a:r>
            <a:r>
              <a:rPr lang="en-US" b="1" dirty="0"/>
              <a:t>Scorn of gravity</a:t>
            </a:r>
            <a:r>
              <a:rPr lang="en-US" dirty="0"/>
              <a:t> and pretension can easily consort with the [s]</a:t>
            </a:r>
            <a:r>
              <a:rPr lang="en-US" dirty="0" err="1"/>
              <a:t>hrug</a:t>
            </a:r>
            <a:r>
              <a:rPr lang="en-US" dirty="0"/>
              <a:t> of the debunker.  Fear of comprehensiveness can turn into </a:t>
            </a:r>
            <a:r>
              <a:rPr lang="en-US" dirty="0" err="1"/>
              <a:t>linkered</a:t>
            </a:r>
            <a:r>
              <a:rPr lang="en-US" dirty="0"/>
              <a:t> obsession with the limitedly parochial.” HARRY BLAMIRES, A SHORT HISTORY OF ENGLISH LITERATURE (Methuen and Co. Ltd., London, 1984</a:t>
            </a:r>
            <a:r>
              <a:rPr lang="en-US" dirty="0" smtClean="0"/>
              <a:t>).</a:t>
            </a:r>
            <a:endParaRPr lang="en-US" dirty="0"/>
          </a:p>
          <a:p>
            <a:r>
              <a:rPr lang="en-US" dirty="0"/>
              <a:t>“At the Winter Games in Nagano, Kwan will be joined on Team U.S.A. by two others who can smile in the </a:t>
            </a:r>
            <a:r>
              <a:rPr lang="en-US" b="1" dirty="0"/>
              <a:t>face of gravity</a:t>
            </a:r>
            <a:r>
              <a:rPr lang="en-US" dirty="0"/>
              <a:t> and adversity: Tara Lipinski and Nicole </a:t>
            </a:r>
            <a:r>
              <a:rPr lang="en-US" dirty="0" err="1"/>
              <a:t>Bobek</a:t>
            </a:r>
            <a:r>
              <a:rPr lang="en-US" dirty="0"/>
              <a:t>.” Alice Park &amp; Susanna </a:t>
            </a:r>
            <a:r>
              <a:rPr lang="en-US" dirty="0" err="1"/>
              <a:t>Schrobsdorff</a:t>
            </a:r>
            <a:r>
              <a:rPr lang="en-US" dirty="0"/>
              <a:t>, </a:t>
            </a:r>
            <a:r>
              <a:rPr lang="en-US" i="1" dirty="0"/>
              <a:t>Amazing Grace</a:t>
            </a:r>
            <a:r>
              <a:rPr lang="en-US" dirty="0"/>
              <a:t>, TIME MAG., Feb. 09, 1998</a:t>
            </a:r>
            <a:r>
              <a:rPr lang="en-US" dirty="0" smtClean="0"/>
              <a:t>.</a:t>
            </a:r>
            <a:endParaRPr lang="en-US" dirty="0"/>
          </a:p>
          <a:p>
            <a:r>
              <a:rPr lang="en-US" dirty="0"/>
              <a:t>“And it was a clever premise for a magazine. Although George hasn't earned any money so far-and now may not long survive its founder-it did give Kennedy an </a:t>
            </a:r>
            <a:r>
              <a:rPr lang="en-US" b="1" dirty="0"/>
              <a:t>aura of gravity</a:t>
            </a:r>
            <a:r>
              <a:rPr lang="en-US" dirty="0"/>
              <a:t> and independence he'd never achieved before. Many of the commentators covering his plane crash last weekend prophesied that had he lived, he might have ridden that aura all the way to the White House.” Benjamin </a:t>
            </a:r>
            <a:r>
              <a:rPr lang="en-US" dirty="0" err="1"/>
              <a:t>Svetkey</a:t>
            </a:r>
            <a:r>
              <a:rPr lang="en-US" dirty="0"/>
              <a:t>, </a:t>
            </a:r>
            <a:r>
              <a:rPr lang="en-US" i="1" dirty="0"/>
              <a:t>Mourning Television</a:t>
            </a:r>
            <a:r>
              <a:rPr lang="en-US" dirty="0"/>
              <a:t>, ENT. WKLY., July 30, 1999.</a:t>
            </a:r>
          </a:p>
          <a:p>
            <a:endParaRPr lang="en-US" dirty="0" smtClean="0"/>
          </a:p>
          <a:p>
            <a:endParaRPr lang="en-US" dirty="0"/>
          </a:p>
        </p:txBody>
      </p:sp>
    </p:spTree>
    <p:extLst>
      <p:ext uri="{BB962C8B-B14F-4D97-AF65-F5344CB8AC3E}">
        <p14:creationId xmlns:p14="http://schemas.microsoft.com/office/powerpoint/2010/main" val="394379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711" y="174095"/>
            <a:ext cx="7973289" cy="1303867"/>
          </a:xfrm>
        </p:spPr>
        <p:txBody>
          <a:bodyPr>
            <a:normAutofit/>
          </a:bodyPr>
          <a:lstStyle/>
          <a:p>
            <a:r>
              <a:rPr lang="en-US" sz="4000" dirty="0" smtClean="0"/>
              <a:t>Collocate Search from 1820 - 1990</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8411620"/>
              </p:ext>
            </p:extLst>
          </p:nvPr>
        </p:nvGraphicFramePr>
        <p:xfrm>
          <a:off x="537296" y="597112"/>
          <a:ext cx="4135582" cy="5733670"/>
        </p:xfrm>
        <a:graphic>
          <a:graphicData uri="http://schemas.openxmlformats.org/drawingml/2006/table">
            <a:tbl>
              <a:tblPr>
                <a:tableStyleId>{616DA210-FB5B-4158-B5E0-FEB733F419BA}</a:tableStyleId>
              </a:tblPr>
              <a:tblGrid>
                <a:gridCol w="1828607">
                  <a:extLst>
                    <a:ext uri="{9D8B030D-6E8A-4147-A177-3AD203B41FA5}">
                      <a16:colId xmlns:a16="http://schemas.microsoft.com/office/drawing/2014/main" val="131830483"/>
                    </a:ext>
                  </a:extLst>
                </a:gridCol>
                <a:gridCol w="2306975">
                  <a:extLst>
                    <a:ext uri="{9D8B030D-6E8A-4147-A177-3AD203B41FA5}">
                      <a16:colId xmlns:a16="http://schemas.microsoft.com/office/drawing/2014/main" val="1098833038"/>
                    </a:ext>
                  </a:extLst>
                </a:gridCol>
              </a:tblGrid>
              <a:tr h="880692">
                <a:tc gridSpan="2">
                  <a:txBody>
                    <a:bodyPr/>
                    <a:lstStyle/>
                    <a:p>
                      <a:pPr algn="ctr" fontAlgn="b"/>
                      <a:r>
                        <a:rPr lang="en-US" sz="2400" u="none" strike="noStrike" dirty="0">
                          <a:effectLst/>
                        </a:rPr>
                        <a:t>Collocate Search Results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4286581441"/>
                  </a:ext>
                </a:extLst>
              </a:tr>
              <a:tr h="880692">
                <a:tc>
                  <a:txBody>
                    <a:bodyPr/>
                    <a:lstStyle/>
                    <a:p>
                      <a:pPr algn="l" fontAlgn="b"/>
                      <a:r>
                        <a:rPr lang="en-US" sz="2400" u="none" strike="noStrike" dirty="0" smtClean="0">
                          <a:effectLst/>
                        </a:rPr>
                        <a:t>Total Observations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en-US" sz="2400" u="none" strike="noStrike" dirty="0">
                          <a:effectLst/>
                        </a:rPr>
                        <a:t>1155</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a16="http://schemas.microsoft.com/office/drawing/2014/main" val="1307942277"/>
                  </a:ext>
                </a:extLst>
              </a:tr>
              <a:tr h="1124710">
                <a:tc>
                  <a:txBody>
                    <a:bodyPr/>
                    <a:lstStyle/>
                    <a:p>
                      <a:pPr algn="l" fontAlgn="b"/>
                      <a:r>
                        <a:rPr lang="en-US" sz="2400" u="none" strike="noStrike" dirty="0" smtClean="0">
                          <a:effectLst/>
                        </a:rPr>
                        <a:t>Different Noun </a:t>
                      </a:r>
                      <a:r>
                        <a:rPr lang="en-US" sz="2400" u="none" strike="noStrike" dirty="0">
                          <a:effectLst/>
                        </a:rPr>
                        <a:t>Collocates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en-US" sz="2400" u="none" strike="noStrike" dirty="0" smtClean="0">
                          <a:effectLst/>
                        </a:rPr>
                        <a:t>178</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a16="http://schemas.microsoft.com/office/drawing/2014/main" val="3768171950"/>
                  </a:ext>
                </a:extLst>
              </a:tr>
              <a:tr h="1423788">
                <a:tc>
                  <a:txBody>
                    <a:bodyPr/>
                    <a:lstStyle/>
                    <a:p>
                      <a:pPr marL="0" algn="l" defTabSz="457200" rtl="0" eaLnBrk="1" fontAlgn="b" latinLnBrk="0" hangingPunct="1"/>
                      <a:r>
                        <a:rPr lang="en-US" sz="2400" b="1" u="none" strike="noStrike" kern="1200" dirty="0">
                          <a:solidFill>
                            <a:schemeClr val="accent1">
                              <a:lumMod val="75000"/>
                            </a:schemeClr>
                          </a:solidFill>
                          <a:effectLst/>
                        </a:rPr>
                        <a:t>Scientific Usage</a:t>
                      </a:r>
                      <a:endParaRPr lang="en-US" sz="2400" b="1" u="none" strike="noStrike" kern="1200" dirty="0">
                        <a:solidFill>
                          <a:schemeClr val="accent1">
                            <a:lumMod val="75000"/>
                          </a:schemeClr>
                        </a:solidFill>
                        <a:effectLst/>
                        <a:latin typeface="+mn-lt"/>
                        <a:ea typeface="+mn-ea"/>
                        <a:cs typeface="+mn-cs"/>
                      </a:endParaRPr>
                    </a:p>
                  </a:txBody>
                  <a:tcPr marL="6350" marR="6350" marT="6350" marB="0" anchor="b">
                    <a:solidFill>
                      <a:schemeClr val="accent1">
                        <a:lumMod val="20000"/>
                        <a:lumOff val="80000"/>
                      </a:schemeClr>
                    </a:solidFill>
                  </a:tcPr>
                </a:tc>
                <a:tc>
                  <a:txBody>
                    <a:bodyPr/>
                    <a:lstStyle/>
                    <a:p>
                      <a:pPr algn="l" fontAlgn="b"/>
                      <a:r>
                        <a:rPr lang="en-US" sz="2400" u="none" strike="noStrike" dirty="0" smtClean="0">
                          <a:effectLst/>
                        </a:rPr>
                        <a:t>125 Noun Types</a:t>
                      </a:r>
                      <a:r>
                        <a:rPr lang="en-US" sz="2400" u="none" strike="noStrike" baseline="0" dirty="0" smtClean="0">
                          <a:effectLst/>
                        </a:rPr>
                        <a:t> </a:t>
                      </a:r>
                      <a:r>
                        <a:rPr lang="en-US" sz="2400" u="none" strike="noStrike" dirty="0" smtClean="0">
                          <a:effectLst/>
                        </a:rPr>
                        <a:t>1046 Observations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a16="http://schemas.microsoft.com/office/drawing/2014/main" val="629922641"/>
                  </a:ext>
                </a:extLst>
              </a:tr>
              <a:tr h="1423788">
                <a:tc>
                  <a:txBody>
                    <a:bodyPr/>
                    <a:lstStyle/>
                    <a:p>
                      <a:pPr marL="0" algn="l" defTabSz="457200" rtl="0" eaLnBrk="1" fontAlgn="b" latinLnBrk="0" hangingPunct="1"/>
                      <a:r>
                        <a:rPr lang="en-US" sz="2400" b="1" u="none" strike="noStrike" kern="1200" dirty="0">
                          <a:solidFill>
                            <a:schemeClr val="accent3">
                              <a:lumMod val="75000"/>
                            </a:schemeClr>
                          </a:solidFill>
                          <a:effectLst/>
                        </a:rPr>
                        <a:t>Non Scientific Usage</a:t>
                      </a:r>
                      <a:endParaRPr lang="en-US" sz="2400" b="1" u="none" strike="noStrike" kern="1200" dirty="0">
                        <a:solidFill>
                          <a:schemeClr val="accent3">
                            <a:lumMod val="75000"/>
                          </a:schemeClr>
                        </a:solidFill>
                        <a:effectLst/>
                        <a:latin typeface="+mn-lt"/>
                        <a:ea typeface="+mn-ea"/>
                        <a:cs typeface="+mn-cs"/>
                      </a:endParaRPr>
                    </a:p>
                  </a:txBody>
                  <a:tcPr marL="6350" marR="6350" marT="6350" marB="0" anchor="b">
                    <a:solidFill>
                      <a:schemeClr val="accent1">
                        <a:lumMod val="20000"/>
                        <a:lumOff val="80000"/>
                      </a:schemeClr>
                    </a:solidFill>
                  </a:tcPr>
                </a:tc>
                <a:tc>
                  <a:txBody>
                    <a:bodyPr/>
                    <a:lstStyle/>
                    <a:p>
                      <a:pPr algn="l" fontAlgn="b"/>
                      <a:r>
                        <a:rPr lang="en-US" sz="2400" u="none" strike="noStrike" dirty="0" smtClean="0">
                          <a:effectLst/>
                        </a:rPr>
                        <a:t>53 Noun</a:t>
                      </a:r>
                      <a:r>
                        <a:rPr lang="en-US" sz="2400" u="none" strike="noStrike" baseline="0" dirty="0" smtClean="0">
                          <a:effectLst/>
                        </a:rPr>
                        <a:t> Types</a:t>
                      </a:r>
                      <a:r>
                        <a:rPr lang="en-US" sz="2400" u="none" strike="noStrike" dirty="0" smtClean="0">
                          <a:effectLst/>
                        </a:rPr>
                        <a:t> 107</a:t>
                      </a:r>
                      <a:r>
                        <a:rPr lang="en-US" sz="2400" u="none" strike="noStrike" baseline="0" dirty="0" smtClean="0">
                          <a:effectLst/>
                        </a:rPr>
                        <a:t> Observations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a16="http://schemas.microsoft.com/office/drawing/2014/main" val="47439203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72053560"/>
              </p:ext>
            </p:extLst>
          </p:nvPr>
        </p:nvGraphicFramePr>
        <p:xfrm>
          <a:off x="7990826" y="1113890"/>
          <a:ext cx="3483988" cy="5120646"/>
        </p:xfrm>
        <a:graphic>
          <a:graphicData uri="http://schemas.openxmlformats.org/drawingml/2006/table">
            <a:tbl>
              <a:tblPr>
                <a:tableStyleId>{5C22544A-7EE6-4342-B048-85BDC9FD1C3A}</a:tableStyleId>
              </a:tblPr>
              <a:tblGrid>
                <a:gridCol w="2174773">
                  <a:extLst>
                    <a:ext uri="{9D8B030D-6E8A-4147-A177-3AD203B41FA5}">
                      <a16:colId xmlns:a16="http://schemas.microsoft.com/office/drawing/2014/main" val="4159459965"/>
                    </a:ext>
                  </a:extLst>
                </a:gridCol>
                <a:gridCol w="1309215">
                  <a:extLst>
                    <a:ext uri="{9D8B030D-6E8A-4147-A177-3AD203B41FA5}">
                      <a16:colId xmlns:a16="http://schemas.microsoft.com/office/drawing/2014/main" val="215688452"/>
                    </a:ext>
                  </a:extLst>
                </a:gridCol>
              </a:tblGrid>
              <a:tr h="587054">
                <a:tc gridSpan="2">
                  <a:txBody>
                    <a:bodyPr/>
                    <a:lstStyle/>
                    <a:p>
                      <a:pPr marL="0" algn="l" defTabSz="457200" rtl="0" eaLnBrk="1" fontAlgn="b" latinLnBrk="0" hangingPunct="1"/>
                      <a:r>
                        <a:rPr lang="en-US" sz="2400" b="1" u="none" strike="noStrike" kern="1200" dirty="0">
                          <a:solidFill>
                            <a:schemeClr val="accent1">
                              <a:lumMod val="75000"/>
                            </a:schemeClr>
                          </a:solidFill>
                          <a:effectLst/>
                          <a:latin typeface="+mn-lt"/>
                          <a:ea typeface="+mn-ea"/>
                          <a:cs typeface="+mn-cs"/>
                        </a:rPr>
                        <a:t>Scientific </a:t>
                      </a:r>
                      <a:r>
                        <a:rPr lang="en-US" sz="2400" b="1" u="none" strike="noStrike" kern="1200" dirty="0" smtClean="0">
                          <a:solidFill>
                            <a:schemeClr val="accent1">
                              <a:lumMod val="75000"/>
                            </a:schemeClr>
                          </a:solidFill>
                          <a:effectLst/>
                          <a:latin typeface="+mn-lt"/>
                          <a:ea typeface="+mn-ea"/>
                          <a:cs typeface="+mn-cs"/>
                        </a:rPr>
                        <a:t>Usage Examples</a:t>
                      </a:r>
                      <a:endParaRPr lang="en-US" sz="2400" b="1" u="none" strike="noStrike" kern="1200" dirty="0">
                        <a:solidFill>
                          <a:schemeClr val="accent1">
                            <a:lumMod val="75000"/>
                          </a:schemeClr>
                        </a:solidFill>
                        <a:effectLst/>
                        <a:latin typeface="+mn-lt"/>
                        <a:ea typeface="+mn-ea"/>
                        <a:cs typeface="+mn-cs"/>
                      </a:endParaRPr>
                    </a:p>
                  </a:txBody>
                  <a:tcPr marL="6350" marR="6350" marT="6350" marB="0" anchor="b"/>
                </a:tc>
                <a:tc hMerge="1">
                  <a:txBody>
                    <a:bodyPr/>
                    <a:lstStyle/>
                    <a:p>
                      <a:endParaRPr lang="en-US"/>
                    </a:p>
                  </a:txBody>
                  <a:tcPr/>
                </a:tc>
                <a:extLst>
                  <a:ext uri="{0D108BD9-81ED-4DB2-BD59-A6C34878D82A}">
                    <a16:rowId xmlns:a16="http://schemas.microsoft.com/office/drawing/2014/main" val="3711529644"/>
                  </a:ext>
                </a:extLst>
              </a:tr>
              <a:tr h="409328">
                <a:tc>
                  <a:txBody>
                    <a:bodyPr/>
                    <a:lstStyle/>
                    <a:p>
                      <a:pPr algn="l" fontAlgn="b"/>
                      <a:r>
                        <a:rPr lang="en-US" sz="2000" b="1" u="none" strike="noStrike" dirty="0">
                          <a:effectLst/>
                        </a:rPr>
                        <a:t>Collocate</a:t>
                      </a:r>
                      <a:endParaRPr lang="en-US" sz="2000" b="1" i="0" u="none" strike="noStrike" dirty="0">
                        <a:solidFill>
                          <a:srgbClr val="000000"/>
                        </a:solidFill>
                        <a:effectLst/>
                        <a:latin typeface="Times New Roman" panose="02020603050405020304" pitchFamily="18" charset="0"/>
                      </a:endParaRPr>
                    </a:p>
                  </a:txBody>
                  <a:tcPr marL="6350" marR="6350" marT="6350" marB="0" anchor="b"/>
                </a:tc>
                <a:tc>
                  <a:txBody>
                    <a:bodyPr/>
                    <a:lstStyle/>
                    <a:p>
                      <a:pPr algn="l" fontAlgn="b"/>
                      <a:r>
                        <a:rPr lang="en-US" sz="2000" b="1" u="none" strike="noStrike" dirty="0">
                          <a:effectLst/>
                        </a:rPr>
                        <a:t>Frequency</a:t>
                      </a:r>
                      <a:endParaRPr lang="en-US" sz="2000" b="1" i="0" u="none" strike="noStrike" dirty="0">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835480265"/>
                  </a:ext>
                </a:extLst>
              </a:tr>
              <a:tr h="409328">
                <a:tc>
                  <a:txBody>
                    <a:bodyPr/>
                    <a:lstStyle/>
                    <a:p>
                      <a:pPr algn="l" fontAlgn="ctr"/>
                      <a:r>
                        <a:rPr lang="en-US" sz="2400" u="none" strike="noStrike" dirty="0">
                          <a:effectLst/>
                        </a:rPr>
                        <a:t>Center</a:t>
                      </a:r>
                      <a:endParaRPr lang="en-US" sz="24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400" u="none" strike="noStrike">
                          <a:effectLst/>
                        </a:rPr>
                        <a:t>208</a:t>
                      </a:r>
                      <a:endParaRPr lang="en-US" sz="24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64283827"/>
                  </a:ext>
                </a:extLst>
              </a:tr>
              <a:tr h="409328">
                <a:tc>
                  <a:txBody>
                    <a:bodyPr/>
                    <a:lstStyle/>
                    <a:p>
                      <a:pPr algn="l" fontAlgn="ctr"/>
                      <a:r>
                        <a:rPr lang="en-US" sz="2400" u="none" strike="noStrike" dirty="0">
                          <a:effectLst/>
                        </a:rPr>
                        <a:t>Centre</a:t>
                      </a:r>
                      <a:endParaRPr lang="en-US" sz="24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400" u="none" strike="noStrike">
                          <a:effectLst/>
                        </a:rPr>
                        <a:t>185</a:t>
                      </a:r>
                      <a:endParaRPr lang="en-US" sz="24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312244746"/>
                  </a:ext>
                </a:extLst>
              </a:tr>
              <a:tr h="391000">
                <a:tc>
                  <a:txBody>
                    <a:bodyPr/>
                    <a:lstStyle/>
                    <a:p>
                      <a:pPr algn="l" fontAlgn="ctr"/>
                      <a:r>
                        <a:rPr lang="en-US" sz="2400" u="none" strike="noStrike" dirty="0">
                          <a:effectLst/>
                        </a:rPr>
                        <a:t>Force</a:t>
                      </a:r>
                      <a:endParaRPr lang="en-US" sz="24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400" u="none" strike="noStrike" dirty="0">
                          <a:effectLst/>
                        </a:rPr>
                        <a:t>154</a:t>
                      </a:r>
                      <a:endParaRPr lang="en-US" sz="24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2384116251"/>
                  </a:ext>
                </a:extLst>
              </a:tr>
              <a:tr h="409328">
                <a:tc>
                  <a:txBody>
                    <a:bodyPr/>
                    <a:lstStyle/>
                    <a:p>
                      <a:pPr algn="l" fontAlgn="ctr"/>
                      <a:r>
                        <a:rPr lang="en-US" sz="2400" u="none" strike="noStrike" dirty="0">
                          <a:effectLst/>
                        </a:rPr>
                        <a:t>Law</a:t>
                      </a:r>
                      <a:endParaRPr lang="en-US" sz="24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400" u="none" strike="noStrike" dirty="0">
                          <a:effectLst/>
                        </a:rPr>
                        <a:t>107</a:t>
                      </a:r>
                      <a:endParaRPr lang="en-US" sz="24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730599743"/>
                  </a:ext>
                </a:extLst>
              </a:tr>
              <a:tr h="409328">
                <a:tc>
                  <a:txBody>
                    <a:bodyPr/>
                    <a:lstStyle/>
                    <a:p>
                      <a:pPr algn="l" fontAlgn="ctr"/>
                      <a:r>
                        <a:rPr lang="en-US" sz="2400" u="none" strike="noStrike">
                          <a:effectLst/>
                        </a:rPr>
                        <a:t>Laws</a:t>
                      </a:r>
                      <a:endParaRPr lang="en-US" sz="24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400" u="none" strike="noStrike" dirty="0">
                          <a:effectLst/>
                        </a:rPr>
                        <a:t>46</a:t>
                      </a:r>
                      <a:endParaRPr lang="en-US" sz="24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253055672"/>
                  </a:ext>
                </a:extLst>
              </a:tr>
              <a:tr h="458640">
                <a:tc>
                  <a:txBody>
                    <a:bodyPr/>
                    <a:lstStyle/>
                    <a:p>
                      <a:pPr algn="l" fontAlgn="ctr"/>
                      <a:r>
                        <a:rPr lang="en-US" sz="2400" u="none" strike="noStrike" dirty="0">
                          <a:effectLst/>
                        </a:rPr>
                        <a:t>Pull</a:t>
                      </a:r>
                      <a:endParaRPr lang="en-US" sz="24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400" u="none" strike="noStrike" dirty="0">
                          <a:effectLst/>
                        </a:rPr>
                        <a:t>39</a:t>
                      </a:r>
                      <a:endParaRPr lang="en-US" sz="24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847699959"/>
                  </a:ext>
                </a:extLst>
              </a:tr>
              <a:tr h="409328">
                <a:tc>
                  <a:txBody>
                    <a:bodyPr/>
                    <a:lstStyle/>
                    <a:p>
                      <a:pPr algn="l" fontAlgn="ctr"/>
                      <a:r>
                        <a:rPr lang="en-US" sz="2400" u="none" strike="noStrike">
                          <a:effectLst/>
                        </a:rPr>
                        <a:t>Forces</a:t>
                      </a:r>
                      <a:endParaRPr lang="en-US" sz="24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400" u="none" strike="noStrike" dirty="0">
                          <a:effectLst/>
                        </a:rPr>
                        <a:t>24</a:t>
                      </a:r>
                      <a:endParaRPr lang="en-US" sz="24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511675208"/>
                  </a:ext>
                </a:extLst>
              </a:tr>
              <a:tr h="409328">
                <a:tc>
                  <a:txBody>
                    <a:bodyPr/>
                    <a:lstStyle/>
                    <a:p>
                      <a:pPr algn="l" fontAlgn="ctr"/>
                      <a:r>
                        <a:rPr lang="en-US" sz="2400" u="none" strike="noStrike">
                          <a:effectLst/>
                        </a:rPr>
                        <a:t>Attraction</a:t>
                      </a:r>
                      <a:endParaRPr lang="en-US" sz="24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400" u="none" strike="noStrike" dirty="0">
                          <a:effectLst/>
                        </a:rPr>
                        <a:t>21</a:t>
                      </a:r>
                      <a:endParaRPr lang="en-US" sz="24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914473348"/>
                  </a:ext>
                </a:extLst>
              </a:tr>
              <a:tr h="409328">
                <a:tc>
                  <a:txBody>
                    <a:bodyPr/>
                    <a:lstStyle/>
                    <a:p>
                      <a:pPr algn="l" fontAlgn="ctr"/>
                      <a:r>
                        <a:rPr lang="en-US" sz="2400" u="none" strike="noStrike">
                          <a:effectLst/>
                        </a:rPr>
                        <a:t>Action</a:t>
                      </a:r>
                      <a:endParaRPr lang="en-US" sz="24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400" u="none" strike="noStrike" dirty="0">
                          <a:effectLst/>
                        </a:rPr>
                        <a:t>20</a:t>
                      </a:r>
                      <a:endParaRPr lang="en-US" sz="24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4252029641"/>
                  </a:ext>
                </a:extLst>
              </a:tr>
              <a:tr h="409328">
                <a:tc>
                  <a:txBody>
                    <a:bodyPr/>
                    <a:lstStyle/>
                    <a:p>
                      <a:pPr algn="l" fontAlgn="ctr"/>
                      <a:r>
                        <a:rPr lang="en-US" sz="2400" u="none" strike="noStrike">
                          <a:effectLst/>
                        </a:rPr>
                        <a:t>Effect</a:t>
                      </a:r>
                      <a:endParaRPr lang="en-US" sz="24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400" u="none" strike="noStrike" dirty="0">
                          <a:effectLst/>
                        </a:rPr>
                        <a:t>17</a:t>
                      </a:r>
                      <a:endParaRPr lang="en-US" sz="24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65406457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0138173"/>
              </p:ext>
            </p:extLst>
          </p:nvPr>
        </p:nvGraphicFramePr>
        <p:xfrm>
          <a:off x="4808176" y="1113892"/>
          <a:ext cx="3047352" cy="5120645"/>
        </p:xfrm>
        <a:graphic>
          <a:graphicData uri="http://schemas.openxmlformats.org/drawingml/2006/table">
            <a:tbl>
              <a:tblPr>
                <a:tableStyleId>{5C22544A-7EE6-4342-B048-85BDC9FD1C3A}</a:tableStyleId>
              </a:tblPr>
              <a:tblGrid>
                <a:gridCol w="1523676">
                  <a:extLst>
                    <a:ext uri="{9D8B030D-6E8A-4147-A177-3AD203B41FA5}">
                      <a16:colId xmlns:a16="http://schemas.microsoft.com/office/drawing/2014/main" val="2559429427"/>
                    </a:ext>
                  </a:extLst>
                </a:gridCol>
                <a:gridCol w="1523676">
                  <a:extLst>
                    <a:ext uri="{9D8B030D-6E8A-4147-A177-3AD203B41FA5}">
                      <a16:colId xmlns:a16="http://schemas.microsoft.com/office/drawing/2014/main" val="53547150"/>
                    </a:ext>
                  </a:extLst>
                </a:gridCol>
              </a:tblGrid>
              <a:tr h="963920">
                <a:tc gridSpan="2">
                  <a:txBody>
                    <a:bodyPr/>
                    <a:lstStyle/>
                    <a:p>
                      <a:pPr marL="0" algn="ctr" defTabSz="457200" rtl="0" eaLnBrk="1" fontAlgn="b" latinLnBrk="0" hangingPunct="1"/>
                      <a:r>
                        <a:rPr lang="en-US" sz="2400" b="1" u="none" strike="noStrike" kern="1200" dirty="0">
                          <a:solidFill>
                            <a:schemeClr val="accent3">
                              <a:lumMod val="75000"/>
                            </a:schemeClr>
                          </a:solidFill>
                          <a:effectLst/>
                          <a:latin typeface="+mn-lt"/>
                          <a:ea typeface="+mn-ea"/>
                          <a:cs typeface="+mn-cs"/>
                        </a:rPr>
                        <a:t>Non Scientific </a:t>
                      </a:r>
                      <a:r>
                        <a:rPr lang="en-US" sz="2400" b="1" u="none" strike="noStrike" kern="1200" dirty="0" smtClean="0">
                          <a:solidFill>
                            <a:schemeClr val="accent3">
                              <a:lumMod val="75000"/>
                            </a:schemeClr>
                          </a:solidFill>
                          <a:effectLst/>
                          <a:latin typeface="+mn-lt"/>
                          <a:ea typeface="+mn-ea"/>
                          <a:cs typeface="+mn-cs"/>
                        </a:rPr>
                        <a:t>Usage Examples</a:t>
                      </a:r>
                      <a:endParaRPr lang="en-US" sz="2400" b="1" u="none" strike="noStrike" kern="1200" dirty="0">
                        <a:solidFill>
                          <a:schemeClr val="accent3">
                            <a:lumMod val="75000"/>
                          </a:schemeClr>
                        </a:solidFill>
                        <a:effectLst/>
                        <a:latin typeface="+mn-lt"/>
                        <a:ea typeface="+mn-ea"/>
                        <a:cs typeface="+mn-cs"/>
                      </a:endParaRPr>
                    </a:p>
                  </a:txBody>
                  <a:tcPr marL="5561" marR="5561" marT="5561" marB="0" anchor="b"/>
                </a:tc>
                <a:tc hMerge="1">
                  <a:txBody>
                    <a:bodyPr/>
                    <a:lstStyle/>
                    <a:p>
                      <a:endParaRPr lang="en-US"/>
                    </a:p>
                  </a:txBody>
                  <a:tcPr/>
                </a:tc>
                <a:extLst>
                  <a:ext uri="{0D108BD9-81ED-4DB2-BD59-A6C34878D82A}">
                    <a16:rowId xmlns:a16="http://schemas.microsoft.com/office/drawing/2014/main" val="632272181"/>
                  </a:ext>
                </a:extLst>
              </a:tr>
              <a:tr h="325998">
                <a:tc>
                  <a:txBody>
                    <a:bodyPr/>
                    <a:lstStyle/>
                    <a:p>
                      <a:pPr algn="l" fontAlgn="b"/>
                      <a:r>
                        <a:rPr lang="en-US" sz="2000" b="1" u="none" strike="noStrike" dirty="0">
                          <a:effectLst/>
                        </a:rPr>
                        <a:t>Collocate</a:t>
                      </a:r>
                      <a:endParaRPr lang="en-US" sz="2000" b="1" i="0" u="none" strike="noStrike" dirty="0">
                        <a:solidFill>
                          <a:srgbClr val="000000"/>
                        </a:solidFill>
                        <a:effectLst/>
                        <a:latin typeface="Times New Roman" panose="02020603050405020304" pitchFamily="18" charset="0"/>
                      </a:endParaRPr>
                    </a:p>
                  </a:txBody>
                  <a:tcPr marL="5561" marR="5561" marT="5561" marB="0" anchor="b"/>
                </a:tc>
                <a:tc>
                  <a:txBody>
                    <a:bodyPr/>
                    <a:lstStyle/>
                    <a:p>
                      <a:pPr algn="l" fontAlgn="b"/>
                      <a:r>
                        <a:rPr lang="en-US" sz="2000" b="1" u="none" strike="noStrike" dirty="0">
                          <a:effectLst/>
                        </a:rPr>
                        <a:t>Frequency</a:t>
                      </a:r>
                      <a:endParaRPr lang="en-US" sz="2000" b="1" i="0" u="none" strike="noStrike" dirty="0">
                        <a:solidFill>
                          <a:srgbClr val="000000"/>
                        </a:solidFill>
                        <a:effectLst/>
                        <a:latin typeface="Times New Roman" panose="02020603050405020304" pitchFamily="18" charset="0"/>
                      </a:endParaRPr>
                    </a:p>
                  </a:txBody>
                  <a:tcPr marL="5561" marR="5561" marT="5561" marB="0" anchor="b"/>
                </a:tc>
                <a:extLst>
                  <a:ext uri="{0D108BD9-81ED-4DB2-BD59-A6C34878D82A}">
                    <a16:rowId xmlns:a16="http://schemas.microsoft.com/office/drawing/2014/main" val="3914593923"/>
                  </a:ext>
                </a:extLst>
              </a:tr>
              <a:tr h="378448">
                <a:tc>
                  <a:txBody>
                    <a:bodyPr/>
                    <a:lstStyle/>
                    <a:p>
                      <a:pPr algn="l" fontAlgn="ctr"/>
                      <a:r>
                        <a:rPr lang="en-US" sz="2400" u="none" strike="noStrike" dirty="0">
                          <a:effectLst/>
                        </a:rPr>
                        <a:t>Air</a:t>
                      </a:r>
                      <a:endParaRPr lang="en-US" sz="2400" b="0" i="0" u="none" strike="noStrike" dirty="0">
                        <a:solidFill>
                          <a:srgbClr val="000000"/>
                        </a:solidFill>
                        <a:effectLst/>
                        <a:latin typeface="Times New Roman" panose="02020603050405020304" pitchFamily="18" charset="0"/>
                      </a:endParaRPr>
                    </a:p>
                  </a:txBody>
                  <a:tcPr marL="5561" marR="5561" marT="5561" marB="0" anchor="ctr"/>
                </a:tc>
                <a:tc>
                  <a:txBody>
                    <a:bodyPr/>
                    <a:lstStyle/>
                    <a:p>
                      <a:pPr algn="r" fontAlgn="ctr"/>
                      <a:r>
                        <a:rPr lang="en-US" sz="2400" u="none" strike="noStrike" dirty="0">
                          <a:effectLst/>
                        </a:rPr>
                        <a:t>12</a:t>
                      </a:r>
                      <a:endParaRPr lang="en-US" sz="2400" b="0" i="0" u="none" strike="noStrike" dirty="0">
                        <a:solidFill>
                          <a:srgbClr val="000000"/>
                        </a:solidFill>
                        <a:effectLst/>
                        <a:latin typeface="Times New Roman" panose="02020603050405020304" pitchFamily="18" charset="0"/>
                      </a:endParaRPr>
                    </a:p>
                  </a:txBody>
                  <a:tcPr marL="5561" marR="5561" marT="5561" marB="0" anchor="ctr"/>
                </a:tc>
                <a:extLst>
                  <a:ext uri="{0D108BD9-81ED-4DB2-BD59-A6C34878D82A}">
                    <a16:rowId xmlns:a16="http://schemas.microsoft.com/office/drawing/2014/main" val="2775504539"/>
                  </a:ext>
                </a:extLst>
              </a:tr>
              <a:tr h="378448">
                <a:tc>
                  <a:txBody>
                    <a:bodyPr/>
                    <a:lstStyle/>
                    <a:p>
                      <a:pPr algn="l" fontAlgn="ctr"/>
                      <a:r>
                        <a:rPr lang="en-US" sz="2400" u="none" strike="noStrike" dirty="0">
                          <a:effectLst/>
                        </a:rPr>
                        <a:t>Degree</a:t>
                      </a:r>
                      <a:endParaRPr lang="en-US" sz="2400" b="0" i="0" u="none" strike="noStrike" dirty="0">
                        <a:solidFill>
                          <a:srgbClr val="000000"/>
                        </a:solidFill>
                        <a:effectLst/>
                        <a:latin typeface="Times New Roman" panose="02020603050405020304" pitchFamily="18" charset="0"/>
                      </a:endParaRPr>
                    </a:p>
                  </a:txBody>
                  <a:tcPr marL="5561" marR="5561" marT="5561" marB="0" anchor="ctr"/>
                </a:tc>
                <a:tc>
                  <a:txBody>
                    <a:bodyPr/>
                    <a:lstStyle/>
                    <a:p>
                      <a:pPr algn="r" fontAlgn="ctr"/>
                      <a:r>
                        <a:rPr lang="en-US" sz="2400" u="none" strike="noStrike" dirty="0">
                          <a:effectLst/>
                        </a:rPr>
                        <a:t>10</a:t>
                      </a:r>
                      <a:endParaRPr lang="en-US" sz="2400" b="0" i="0" u="none" strike="noStrike" dirty="0">
                        <a:solidFill>
                          <a:srgbClr val="000000"/>
                        </a:solidFill>
                        <a:effectLst/>
                        <a:latin typeface="Times New Roman" panose="02020603050405020304" pitchFamily="18" charset="0"/>
                      </a:endParaRPr>
                    </a:p>
                  </a:txBody>
                  <a:tcPr marL="5561" marR="5561" marT="5561" marB="0" anchor="ctr"/>
                </a:tc>
                <a:extLst>
                  <a:ext uri="{0D108BD9-81ED-4DB2-BD59-A6C34878D82A}">
                    <a16:rowId xmlns:a16="http://schemas.microsoft.com/office/drawing/2014/main" val="2669500331"/>
                  </a:ext>
                </a:extLst>
              </a:tr>
              <a:tr h="424695">
                <a:tc>
                  <a:txBody>
                    <a:bodyPr/>
                    <a:lstStyle/>
                    <a:p>
                      <a:pPr algn="l" fontAlgn="ctr"/>
                      <a:r>
                        <a:rPr lang="en-US" sz="2400" u="none" strike="noStrike">
                          <a:effectLst/>
                        </a:rPr>
                        <a:t>Expression</a:t>
                      </a:r>
                      <a:endParaRPr lang="en-US" sz="2400" b="0" i="0" u="none" strike="noStrike">
                        <a:solidFill>
                          <a:srgbClr val="000000"/>
                        </a:solidFill>
                        <a:effectLst/>
                        <a:latin typeface="Times New Roman" panose="02020603050405020304" pitchFamily="18" charset="0"/>
                      </a:endParaRPr>
                    </a:p>
                  </a:txBody>
                  <a:tcPr marL="5561" marR="5561" marT="5561" marB="0" anchor="ctr"/>
                </a:tc>
                <a:tc>
                  <a:txBody>
                    <a:bodyPr/>
                    <a:lstStyle/>
                    <a:p>
                      <a:pPr algn="r" fontAlgn="ctr"/>
                      <a:r>
                        <a:rPr lang="en-US" sz="2400" u="none" strike="noStrike" dirty="0">
                          <a:effectLst/>
                        </a:rPr>
                        <a:t>8</a:t>
                      </a:r>
                      <a:endParaRPr lang="en-US" sz="2400" b="0" i="0" u="none" strike="noStrike" dirty="0">
                        <a:solidFill>
                          <a:srgbClr val="000000"/>
                        </a:solidFill>
                        <a:effectLst/>
                        <a:latin typeface="Times New Roman" panose="02020603050405020304" pitchFamily="18" charset="0"/>
                      </a:endParaRPr>
                    </a:p>
                  </a:txBody>
                  <a:tcPr marL="5561" marR="5561" marT="5561" marB="0" anchor="ctr"/>
                </a:tc>
                <a:extLst>
                  <a:ext uri="{0D108BD9-81ED-4DB2-BD59-A6C34878D82A}">
                    <a16:rowId xmlns:a16="http://schemas.microsoft.com/office/drawing/2014/main" val="598004091"/>
                  </a:ext>
                </a:extLst>
              </a:tr>
              <a:tr h="378448">
                <a:tc>
                  <a:txBody>
                    <a:bodyPr/>
                    <a:lstStyle/>
                    <a:p>
                      <a:pPr algn="l" fontAlgn="ctr"/>
                      <a:r>
                        <a:rPr lang="en-US" sz="2400" u="none" strike="noStrike">
                          <a:effectLst/>
                        </a:rPr>
                        <a:t>Kind</a:t>
                      </a:r>
                      <a:endParaRPr lang="en-US" sz="2400" b="0" i="0" u="none" strike="noStrike">
                        <a:solidFill>
                          <a:srgbClr val="000000"/>
                        </a:solidFill>
                        <a:effectLst/>
                        <a:latin typeface="Times New Roman" panose="02020603050405020304" pitchFamily="18" charset="0"/>
                      </a:endParaRPr>
                    </a:p>
                  </a:txBody>
                  <a:tcPr marL="5561" marR="5561" marT="5561" marB="0" anchor="ctr"/>
                </a:tc>
                <a:tc>
                  <a:txBody>
                    <a:bodyPr/>
                    <a:lstStyle/>
                    <a:p>
                      <a:pPr algn="r" fontAlgn="ctr"/>
                      <a:r>
                        <a:rPr lang="en-US" sz="2400" u="none" strike="noStrike" dirty="0">
                          <a:effectLst/>
                        </a:rPr>
                        <a:t>2</a:t>
                      </a:r>
                      <a:endParaRPr lang="en-US" sz="2400" b="0" i="0" u="none" strike="noStrike" dirty="0">
                        <a:solidFill>
                          <a:srgbClr val="000000"/>
                        </a:solidFill>
                        <a:effectLst/>
                        <a:latin typeface="Times New Roman" panose="02020603050405020304" pitchFamily="18" charset="0"/>
                      </a:endParaRPr>
                    </a:p>
                  </a:txBody>
                  <a:tcPr marL="5561" marR="5561" marT="5561" marB="0" anchor="ctr"/>
                </a:tc>
                <a:extLst>
                  <a:ext uri="{0D108BD9-81ED-4DB2-BD59-A6C34878D82A}">
                    <a16:rowId xmlns:a16="http://schemas.microsoft.com/office/drawing/2014/main" val="1486015899"/>
                  </a:ext>
                </a:extLst>
              </a:tr>
              <a:tr h="378448">
                <a:tc>
                  <a:txBody>
                    <a:bodyPr/>
                    <a:lstStyle/>
                    <a:p>
                      <a:pPr algn="l" fontAlgn="ctr"/>
                      <a:r>
                        <a:rPr lang="en-US" sz="2400" u="none" strike="noStrike">
                          <a:effectLst/>
                        </a:rPr>
                        <a:t>Field</a:t>
                      </a:r>
                      <a:endParaRPr lang="en-US" sz="2400" b="0" i="0" u="none" strike="noStrike">
                        <a:solidFill>
                          <a:srgbClr val="000000"/>
                        </a:solidFill>
                        <a:effectLst/>
                        <a:latin typeface="Times New Roman" panose="02020603050405020304" pitchFamily="18" charset="0"/>
                      </a:endParaRPr>
                    </a:p>
                  </a:txBody>
                  <a:tcPr marL="5561" marR="5561" marT="5561" marB="0" anchor="ctr"/>
                </a:tc>
                <a:tc>
                  <a:txBody>
                    <a:bodyPr/>
                    <a:lstStyle/>
                    <a:p>
                      <a:pPr algn="r" fontAlgn="ctr"/>
                      <a:r>
                        <a:rPr lang="en-US" sz="2400" u="none" strike="noStrike" dirty="0">
                          <a:effectLst/>
                        </a:rPr>
                        <a:t>5</a:t>
                      </a:r>
                      <a:endParaRPr lang="en-US" sz="2400" b="0" i="0" u="none" strike="noStrike" dirty="0">
                        <a:solidFill>
                          <a:srgbClr val="000000"/>
                        </a:solidFill>
                        <a:effectLst/>
                        <a:latin typeface="Times New Roman" panose="02020603050405020304" pitchFamily="18" charset="0"/>
                      </a:endParaRPr>
                    </a:p>
                  </a:txBody>
                  <a:tcPr marL="5561" marR="5561" marT="5561" marB="0" anchor="ctr"/>
                </a:tc>
                <a:extLst>
                  <a:ext uri="{0D108BD9-81ED-4DB2-BD59-A6C34878D82A}">
                    <a16:rowId xmlns:a16="http://schemas.microsoft.com/office/drawing/2014/main" val="4046691588"/>
                  </a:ext>
                </a:extLst>
              </a:tr>
              <a:tr h="378448">
                <a:tc>
                  <a:txBody>
                    <a:bodyPr/>
                    <a:lstStyle/>
                    <a:p>
                      <a:pPr algn="l" fontAlgn="ctr"/>
                      <a:r>
                        <a:rPr lang="en-US" sz="2400" u="none" strike="noStrike">
                          <a:effectLst/>
                        </a:rPr>
                        <a:t>Assumption</a:t>
                      </a:r>
                      <a:endParaRPr lang="en-US" sz="2400" b="0" i="0" u="none" strike="noStrike">
                        <a:solidFill>
                          <a:srgbClr val="000000"/>
                        </a:solidFill>
                        <a:effectLst/>
                        <a:latin typeface="Times New Roman" panose="02020603050405020304" pitchFamily="18" charset="0"/>
                      </a:endParaRPr>
                    </a:p>
                  </a:txBody>
                  <a:tcPr marL="5561" marR="5561" marT="5561" marB="0" anchor="ctr"/>
                </a:tc>
                <a:tc>
                  <a:txBody>
                    <a:bodyPr/>
                    <a:lstStyle/>
                    <a:p>
                      <a:pPr algn="r" fontAlgn="ctr"/>
                      <a:r>
                        <a:rPr lang="en-US" sz="2400" u="none" strike="noStrike" dirty="0">
                          <a:effectLst/>
                        </a:rPr>
                        <a:t>6</a:t>
                      </a:r>
                      <a:endParaRPr lang="en-US" sz="2400" b="0" i="0" u="none" strike="noStrike" dirty="0">
                        <a:solidFill>
                          <a:srgbClr val="000000"/>
                        </a:solidFill>
                        <a:effectLst/>
                        <a:latin typeface="Times New Roman" panose="02020603050405020304" pitchFamily="18" charset="0"/>
                      </a:endParaRPr>
                    </a:p>
                  </a:txBody>
                  <a:tcPr marL="5561" marR="5561" marT="5561" marB="0" anchor="ctr"/>
                </a:tc>
                <a:extLst>
                  <a:ext uri="{0D108BD9-81ED-4DB2-BD59-A6C34878D82A}">
                    <a16:rowId xmlns:a16="http://schemas.microsoft.com/office/drawing/2014/main" val="4217782215"/>
                  </a:ext>
                </a:extLst>
              </a:tr>
              <a:tr h="378448">
                <a:tc>
                  <a:txBody>
                    <a:bodyPr/>
                    <a:lstStyle/>
                    <a:p>
                      <a:pPr algn="l" fontAlgn="ctr"/>
                      <a:r>
                        <a:rPr lang="en-US" sz="2400" u="none" strike="noStrike">
                          <a:effectLst/>
                        </a:rPr>
                        <a:t>Look</a:t>
                      </a:r>
                      <a:endParaRPr lang="en-US" sz="2400" b="0" i="0" u="none" strike="noStrike">
                        <a:solidFill>
                          <a:srgbClr val="000000"/>
                        </a:solidFill>
                        <a:effectLst/>
                        <a:latin typeface="Times New Roman" panose="02020603050405020304" pitchFamily="18" charset="0"/>
                      </a:endParaRPr>
                    </a:p>
                  </a:txBody>
                  <a:tcPr marL="5561" marR="5561" marT="5561" marB="0" anchor="ctr"/>
                </a:tc>
                <a:tc>
                  <a:txBody>
                    <a:bodyPr/>
                    <a:lstStyle/>
                    <a:p>
                      <a:pPr algn="r" fontAlgn="ctr"/>
                      <a:r>
                        <a:rPr lang="en-US" sz="2400" u="none" strike="noStrike" dirty="0">
                          <a:effectLst/>
                        </a:rPr>
                        <a:t>4</a:t>
                      </a:r>
                      <a:endParaRPr lang="en-US" sz="2400" b="0" i="0" u="none" strike="noStrike" dirty="0">
                        <a:solidFill>
                          <a:srgbClr val="000000"/>
                        </a:solidFill>
                        <a:effectLst/>
                        <a:latin typeface="Times New Roman" panose="02020603050405020304" pitchFamily="18" charset="0"/>
                      </a:endParaRPr>
                    </a:p>
                  </a:txBody>
                  <a:tcPr marL="5561" marR="5561" marT="5561" marB="0" anchor="ctr"/>
                </a:tc>
                <a:extLst>
                  <a:ext uri="{0D108BD9-81ED-4DB2-BD59-A6C34878D82A}">
                    <a16:rowId xmlns:a16="http://schemas.microsoft.com/office/drawing/2014/main" val="2549420356"/>
                  </a:ext>
                </a:extLst>
              </a:tr>
              <a:tr h="378448">
                <a:tc>
                  <a:txBody>
                    <a:bodyPr/>
                    <a:lstStyle/>
                    <a:p>
                      <a:pPr algn="l" fontAlgn="ctr"/>
                      <a:r>
                        <a:rPr lang="en-US" sz="2400" u="none" strike="noStrike">
                          <a:effectLst/>
                        </a:rPr>
                        <a:t>Sort</a:t>
                      </a:r>
                      <a:endParaRPr lang="en-US" sz="2400" b="0" i="0" u="none" strike="noStrike">
                        <a:solidFill>
                          <a:srgbClr val="000000"/>
                        </a:solidFill>
                        <a:effectLst/>
                        <a:latin typeface="Times New Roman" panose="02020603050405020304" pitchFamily="18" charset="0"/>
                      </a:endParaRPr>
                    </a:p>
                  </a:txBody>
                  <a:tcPr marL="5561" marR="5561" marT="5561" marB="0" anchor="ctr"/>
                </a:tc>
                <a:tc>
                  <a:txBody>
                    <a:bodyPr/>
                    <a:lstStyle/>
                    <a:p>
                      <a:pPr algn="r" fontAlgn="ctr"/>
                      <a:r>
                        <a:rPr lang="en-US" sz="2400" u="none" strike="noStrike" dirty="0">
                          <a:effectLst/>
                        </a:rPr>
                        <a:t>2</a:t>
                      </a:r>
                      <a:endParaRPr lang="en-US" sz="2400" b="0" i="0" u="none" strike="noStrike" dirty="0">
                        <a:solidFill>
                          <a:srgbClr val="000000"/>
                        </a:solidFill>
                        <a:effectLst/>
                        <a:latin typeface="Times New Roman" panose="02020603050405020304" pitchFamily="18" charset="0"/>
                      </a:endParaRPr>
                    </a:p>
                  </a:txBody>
                  <a:tcPr marL="5561" marR="5561" marT="5561" marB="0" anchor="ctr"/>
                </a:tc>
                <a:extLst>
                  <a:ext uri="{0D108BD9-81ED-4DB2-BD59-A6C34878D82A}">
                    <a16:rowId xmlns:a16="http://schemas.microsoft.com/office/drawing/2014/main" val="362710983"/>
                  </a:ext>
                </a:extLst>
              </a:tr>
              <a:tr h="378448">
                <a:tc>
                  <a:txBody>
                    <a:bodyPr/>
                    <a:lstStyle/>
                    <a:p>
                      <a:pPr algn="l" fontAlgn="ctr"/>
                      <a:r>
                        <a:rPr lang="en-US" sz="2400" u="none" strike="noStrike">
                          <a:effectLst/>
                        </a:rPr>
                        <a:t>Shade</a:t>
                      </a:r>
                      <a:endParaRPr lang="en-US" sz="2400" b="0" i="0" u="none" strike="noStrike">
                        <a:solidFill>
                          <a:srgbClr val="000000"/>
                        </a:solidFill>
                        <a:effectLst/>
                        <a:latin typeface="Times New Roman" panose="02020603050405020304" pitchFamily="18" charset="0"/>
                      </a:endParaRPr>
                    </a:p>
                  </a:txBody>
                  <a:tcPr marL="5561" marR="5561" marT="5561" marB="0" anchor="ctr"/>
                </a:tc>
                <a:tc>
                  <a:txBody>
                    <a:bodyPr/>
                    <a:lstStyle/>
                    <a:p>
                      <a:pPr algn="r" fontAlgn="ctr"/>
                      <a:r>
                        <a:rPr lang="en-US" sz="2400" u="none" strike="noStrike" dirty="0">
                          <a:effectLst/>
                        </a:rPr>
                        <a:t>4</a:t>
                      </a:r>
                      <a:endParaRPr lang="en-US" sz="2400" b="0" i="0" u="none" strike="noStrike" dirty="0">
                        <a:solidFill>
                          <a:srgbClr val="000000"/>
                        </a:solidFill>
                        <a:effectLst/>
                        <a:latin typeface="Times New Roman" panose="02020603050405020304" pitchFamily="18" charset="0"/>
                      </a:endParaRPr>
                    </a:p>
                  </a:txBody>
                  <a:tcPr marL="5561" marR="5561" marT="5561" marB="0" anchor="ctr"/>
                </a:tc>
                <a:extLst>
                  <a:ext uri="{0D108BD9-81ED-4DB2-BD59-A6C34878D82A}">
                    <a16:rowId xmlns:a16="http://schemas.microsoft.com/office/drawing/2014/main" val="4093031965"/>
                  </a:ext>
                </a:extLst>
              </a:tr>
              <a:tr h="378448">
                <a:tc>
                  <a:txBody>
                    <a:bodyPr/>
                    <a:lstStyle/>
                    <a:p>
                      <a:pPr algn="l" fontAlgn="ctr"/>
                      <a:r>
                        <a:rPr lang="en-US" sz="2400" u="none" strike="noStrike">
                          <a:effectLst/>
                        </a:rPr>
                        <a:t>Man</a:t>
                      </a:r>
                      <a:endParaRPr lang="en-US" sz="2400" b="0" i="0" u="none" strike="noStrike">
                        <a:solidFill>
                          <a:srgbClr val="000000"/>
                        </a:solidFill>
                        <a:effectLst/>
                        <a:latin typeface="Times New Roman" panose="02020603050405020304" pitchFamily="18" charset="0"/>
                      </a:endParaRPr>
                    </a:p>
                  </a:txBody>
                  <a:tcPr marL="5561" marR="5561" marT="5561" marB="0" anchor="ctr"/>
                </a:tc>
                <a:tc>
                  <a:txBody>
                    <a:bodyPr/>
                    <a:lstStyle/>
                    <a:p>
                      <a:pPr algn="r" fontAlgn="ctr"/>
                      <a:r>
                        <a:rPr lang="en-US" sz="2400" u="none" strike="noStrike" dirty="0">
                          <a:effectLst/>
                        </a:rPr>
                        <a:t>3</a:t>
                      </a:r>
                      <a:endParaRPr lang="en-US" sz="2400" b="0" i="0" u="none" strike="noStrike" dirty="0">
                        <a:solidFill>
                          <a:srgbClr val="000000"/>
                        </a:solidFill>
                        <a:effectLst/>
                        <a:latin typeface="Times New Roman" panose="02020603050405020304" pitchFamily="18" charset="0"/>
                      </a:endParaRPr>
                    </a:p>
                  </a:txBody>
                  <a:tcPr marL="5561" marR="5561" marT="5561" marB="0" anchor="ctr"/>
                </a:tc>
                <a:extLst>
                  <a:ext uri="{0D108BD9-81ED-4DB2-BD59-A6C34878D82A}">
                    <a16:rowId xmlns:a16="http://schemas.microsoft.com/office/drawing/2014/main" val="1089486814"/>
                  </a:ext>
                </a:extLst>
              </a:tr>
            </a:tbl>
          </a:graphicData>
        </a:graphic>
      </p:graphicFrame>
    </p:spTree>
    <p:extLst>
      <p:ext uri="{BB962C8B-B14F-4D97-AF65-F5344CB8AC3E}">
        <p14:creationId xmlns:p14="http://schemas.microsoft.com/office/powerpoint/2010/main" val="1271522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 Scientific Usage</a:t>
            </a:r>
          </a:p>
        </p:txBody>
      </p:sp>
      <p:sp>
        <p:nvSpPr>
          <p:cNvPr id="7" name="Content Placeholder 6"/>
          <p:cNvSpPr>
            <a:spLocks noGrp="1"/>
          </p:cNvSpPr>
          <p:nvPr>
            <p:ph idx="1"/>
          </p:nvPr>
        </p:nvSpPr>
        <p:spPr/>
        <p:txBody>
          <a:bodyPr>
            <a:normAutofit/>
          </a:bodyPr>
          <a:lstStyle/>
          <a:p>
            <a:r>
              <a:rPr lang="en-US" dirty="0"/>
              <a:t>In saying this the Judge had spoken with solemnity, and a </a:t>
            </a:r>
            <a:r>
              <a:rPr lang="en-US" b="1" dirty="0"/>
              <a:t>look of gravity</a:t>
            </a:r>
            <a:r>
              <a:rPr lang="en-US" dirty="0"/>
              <a:t> deepened on every countenance as he proceeded. </a:t>
            </a:r>
            <a:r>
              <a:rPr lang="en-US" dirty="0" smtClean="0"/>
              <a:t>David </a:t>
            </a:r>
            <a:r>
              <a:rPr lang="en-US" dirty="0"/>
              <a:t>Jayne Hill, </a:t>
            </a:r>
            <a:r>
              <a:rPr lang="en-US" i="1" dirty="0"/>
              <a:t>The Material Needs of Our Diplomatic Service</a:t>
            </a:r>
            <a:r>
              <a:rPr lang="en-US" dirty="0"/>
              <a:t>, HARPERS, 1915.</a:t>
            </a:r>
          </a:p>
          <a:p>
            <a:r>
              <a:rPr lang="en-US" dirty="0"/>
              <a:t>I praise Heaven that I am grave and sober, and, as you remark, the only </a:t>
            </a:r>
            <a:r>
              <a:rPr lang="en-US" b="1" dirty="0"/>
              <a:t>person of gravity</a:t>
            </a:r>
            <a:r>
              <a:rPr lang="en-US" dirty="0"/>
              <a:t> and sobriety in this worshipful company.  JOHN LOTHROP MOTLEY, MERRY-MOUNT: A ROMANCE OF THE MASSACHUSETTS COLONY, VOLUME 1 (1849).</a:t>
            </a:r>
          </a:p>
          <a:p>
            <a:endParaRPr lang="en-US" dirty="0"/>
          </a:p>
        </p:txBody>
      </p:sp>
    </p:spTree>
    <p:extLst>
      <p:ext uri="{BB962C8B-B14F-4D97-AF65-F5344CB8AC3E}">
        <p14:creationId xmlns:p14="http://schemas.microsoft.com/office/powerpoint/2010/main" val="2635553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4843" y="620255"/>
            <a:ext cx="9601200" cy="542925"/>
          </a:xfrm>
        </p:spPr>
        <p:txBody>
          <a:bodyPr>
            <a:noAutofit/>
          </a:bodyPr>
          <a:lstStyle/>
          <a:p>
            <a:r>
              <a:rPr lang="en-US" sz="3200" u="sng" dirty="0"/>
              <a:t>Usage “Of Gravity” to Describe Emotion or Expression</a:t>
            </a:r>
            <a:endParaRPr lang="en-US" sz="3200" dirty="0"/>
          </a:p>
        </p:txBody>
      </p:sp>
      <p:sp>
        <p:nvSpPr>
          <p:cNvPr id="6" name="Content Placeholder 5"/>
          <p:cNvSpPr>
            <a:spLocks noGrp="1"/>
          </p:cNvSpPr>
          <p:nvPr>
            <p:ph idx="4294967295"/>
          </p:nvPr>
        </p:nvSpPr>
        <p:spPr>
          <a:xfrm>
            <a:off x="5461722" y="1163180"/>
            <a:ext cx="5576887" cy="4711700"/>
          </a:xfrm>
        </p:spPr>
        <p:txBody>
          <a:bodyPr/>
          <a:lstStyle/>
          <a:p>
            <a:r>
              <a:rPr lang="en-US" dirty="0"/>
              <a:t>In saying this the Judge had spoken with solemnity, and a </a:t>
            </a:r>
            <a:r>
              <a:rPr lang="en-US" b="1" dirty="0"/>
              <a:t>look of gravity</a:t>
            </a:r>
            <a:r>
              <a:rPr lang="en-US" dirty="0"/>
              <a:t> deepened on every countenance as he proceeded. David Jayne Hill, </a:t>
            </a:r>
            <a:r>
              <a:rPr lang="en-US" i="1" dirty="0"/>
              <a:t>The Material Needs of Our Diplomatic Service</a:t>
            </a:r>
            <a:r>
              <a:rPr lang="en-US" dirty="0"/>
              <a:t>, HARPERS, 1915</a:t>
            </a:r>
            <a:r>
              <a:rPr lang="en-US" dirty="0" smtClean="0"/>
              <a:t>.</a:t>
            </a:r>
          </a:p>
          <a:p>
            <a:r>
              <a:rPr lang="en-US" dirty="0"/>
              <a:t>"What were you thinking about?" said his friend, in his habitual </a:t>
            </a:r>
            <a:r>
              <a:rPr lang="en-US" b="1" dirty="0"/>
              <a:t>tone of gravity</a:t>
            </a:r>
            <a:r>
              <a:rPr lang="en-US" dirty="0"/>
              <a:t> and calmness, which never seemed to amount to stateliness. JOHN ESTEN COOKE, ELLIE. OR, THE HUMAN COMEDY (1855).</a:t>
            </a:r>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12705145"/>
              </p:ext>
            </p:extLst>
          </p:nvPr>
        </p:nvGraphicFramePr>
        <p:xfrm>
          <a:off x="1014843" y="1163180"/>
          <a:ext cx="4156366" cy="4977252"/>
        </p:xfrm>
        <a:graphic>
          <a:graphicData uri="http://schemas.openxmlformats.org/drawingml/2006/table">
            <a:tbl>
              <a:tblPr>
                <a:tableStyleId>{5C22544A-7EE6-4342-B048-85BDC9FD1C3A}</a:tableStyleId>
              </a:tblPr>
              <a:tblGrid>
                <a:gridCol w="1848361">
                  <a:extLst>
                    <a:ext uri="{9D8B030D-6E8A-4147-A177-3AD203B41FA5}">
                      <a16:colId xmlns:a16="http://schemas.microsoft.com/office/drawing/2014/main" val="3166656832"/>
                    </a:ext>
                  </a:extLst>
                </a:gridCol>
                <a:gridCol w="2308005">
                  <a:extLst>
                    <a:ext uri="{9D8B030D-6E8A-4147-A177-3AD203B41FA5}">
                      <a16:colId xmlns:a16="http://schemas.microsoft.com/office/drawing/2014/main" val="714216555"/>
                    </a:ext>
                  </a:extLst>
                </a:gridCol>
              </a:tblGrid>
              <a:tr h="355518">
                <a:tc>
                  <a:txBody>
                    <a:bodyPr/>
                    <a:lstStyle/>
                    <a:p>
                      <a:pPr algn="l" fontAlgn="b"/>
                      <a:r>
                        <a:rPr lang="en-US" sz="2000" b="1" u="none" strike="noStrike" dirty="0">
                          <a:effectLst/>
                        </a:rPr>
                        <a:t>Noun Collocate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a:effectLst/>
                        </a:rPr>
                        <a:t>Frequency</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90816499"/>
                  </a:ext>
                </a:extLst>
              </a:tr>
              <a:tr h="355518">
                <a:tc>
                  <a:txBody>
                    <a:bodyPr/>
                    <a:lstStyle/>
                    <a:p>
                      <a:pPr algn="l" fontAlgn="b"/>
                      <a:r>
                        <a:rPr lang="en-US" sz="2000" u="none" strike="noStrike" dirty="0">
                          <a:effectLst/>
                        </a:rPr>
                        <a:t>Air</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95215335"/>
                  </a:ext>
                </a:extLst>
              </a:tr>
              <a:tr h="355518">
                <a:tc>
                  <a:txBody>
                    <a:bodyPr/>
                    <a:lstStyle/>
                    <a:p>
                      <a:pPr algn="l" fontAlgn="b"/>
                      <a:r>
                        <a:rPr lang="en-US" sz="2000" u="none" strike="noStrike" dirty="0">
                          <a:effectLst/>
                        </a:rPr>
                        <a:t>Expression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8</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5301038"/>
                  </a:ext>
                </a:extLst>
              </a:tr>
              <a:tr h="355518">
                <a:tc>
                  <a:txBody>
                    <a:bodyPr/>
                    <a:lstStyle/>
                    <a:p>
                      <a:pPr algn="l" fontAlgn="b"/>
                      <a:r>
                        <a:rPr lang="en-US" sz="2000" u="none" strike="noStrike" dirty="0">
                          <a:effectLst/>
                        </a:rPr>
                        <a:t>Assumption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5805109"/>
                  </a:ext>
                </a:extLst>
              </a:tr>
              <a:tr h="355518">
                <a:tc>
                  <a:txBody>
                    <a:bodyPr/>
                    <a:lstStyle/>
                    <a:p>
                      <a:pPr algn="l" fontAlgn="b"/>
                      <a:r>
                        <a:rPr lang="en-US" sz="2000" u="none" strike="noStrike">
                          <a:effectLst/>
                        </a:rPr>
                        <a:t>Look</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9198963"/>
                  </a:ext>
                </a:extLst>
              </a:tr>
              <a:tr h="355518">
                <a:tc>
                  <a:txBody>
                    <a:bodyPr/>
                    <a:lstStyle/>
                    <a:p>
                      <a:pPr algn="l" fontAlgn="b"/>
                      <a:r>
                        <a:rPr lang="en-US" sz="2000" u="none" strike="noStrike">
                          <a:effectLst/>
                        </a:rPr>
                        <a:t>Mood</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5811445"/>
                  </a:ext>
                </a:extLst>
              </a:tr>
              <a:tr h="355518">
                <a:tc>
                  <a:txBody>
                    <a:bodyPr/>
                    <a:lstStyle/>
                    <a:p>
                      <a:pPr algn="l" fontAlgn="b"/>
                      <a:r>
                        <a:rPr lang="en-US" sz="2000" u="none" strike="noStrike">
                          <a:effectLst/>
                        </a:rPr>
                        <a:t>Undercurrent</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2</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3511298"/>
                  </a:ext>
                </a:extLst>
              </a:tr>
              <a:tr h="355518">
                <a:tc>
                  <a:txBody>
                    <a:bodyPr/>
                    <a:lstStyle/>
                    <a:p>
                      <a:pPr algn="l" fontAlgn="b"/>
                      <a:r>
                        <a:rPr lang="en-US" sz="2000" u="none" strike="noStrike">
                          <a:effectLst/>
                        </a:rPr>
                        <a:t>Tone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6698429"/>
                  </a:ext>
                </a:extLst>
              </a:tr>
              <a:tr h="355518">
                <a:tc>
                  <a:txBody>
                    <a:bodyPr/>
                    <a:lstStyle/>
                    <a:p>
                      <a:pPr algn="l" fontAlgn="b"/>
                      <a:r>
                        <a:rPr lang="en-US" sz="2000" u="none" strike="noStrike">
                          <a:effectLst/>
                        </a:rPr>
                        <a:t>Sternness</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2442903"/>
                  </a:ext>
                </a:extLst>
              </a:tr>
              <a:tr h="355518">
                <a:tc>
                  <a:txBody>
                    <a:bodyPr/>
                    <a:lstStyle/>
                    <a:p>
                      <a:pPr algn="l" fontAlgn="b"/>
                      <a:r>
                        <a:rPr lang="en-US" sz="2000" u="none" strike="noStrike">
                          <a:effectLst/>
                        </a:rPr>
                        <a:t>Scorn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5690349"/>
                  </a:ext>
                </a:extLst>
              </a:tr>
              <a:tr h="355518">
                <a:tc>
                  <a:txBody>
                    <a:bodyPr/>
                    <a:lstStyle/>
                    <a:p>
                      <a:pPr algn="l" fontAlgn="b"/>
                      <a:r>
                        <a:rPr lang="en-US" sz="2000" u="none" strike="noStrike">
                          <a:effectLst/>
                        </a:rPr>
                        <a:t>Shadow</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86174693"/>
                  </a:ext>
                </a:extLst>
              </a:tr>
              <a:tr h="355518">
                <a:tc>
                  <a:txBody>
                    <a:bodyPr/>
                    <a:lstStyle/>
                    <a:p>
                      <a:pPr algn="l" fontAlgn="b"/>
                      <a:r>
                        <a:rPr lang="en-US" sz="2000" u="none" strike="noStrike">
                          <a:effectLst/>
                        </a:rPr>
                        <a:t>Reserve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32637263"/>
                  </a:ext>
                </a:extLst>
              </a:tr>
              <a:tr h="355518">
                <a:tc>
                  <a:txBody>
                    <a:bodyPr/>
                    <a:lstStyle/>
                    <a:p>
                      <a:pPr algn="l" fontAlgn="b"/>
                      <a:r>
                        <a:rPr lang="en-US" sz="2000" u="none" strike="noStrike">
                          <a:effectLst/>
                        </a:rPr>
                        <a:t>Condition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41922346"/>
                  </a:ext>
                </a:extLst>
              </a:tr>
              <a:tr h="355518">
                <a:tc>
                  <a:txBody>
                    <a:bodyPr/>
                    <a:lstStyle/>
                    <a:p>
                      <a:pPr algn="l" fontAlgn="b"/>
                      <a:r>
                        <a:rPr lang="en-US" sz="2000" u="none" strike="noStrike">
                          <a:effectLst/>
                        </a:rPr>
                        <a:t>Suggestion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3054780"/>
                  </a:ext>
                </a:extLst>
              </a:tr>
            </a:tbl>
          </a:graphicData>
        </a:graphic>
      </p:graphicFrame>
    </p:spTree>
    <p:extLst>
      <p:ext uri="{BB962C8B-B14F-4D97-AF65-F5344CB8AC3E}">
        <p14:creationId xmlns:p14="http://schemas.microsoft.com/office/powerpoint/2010/main" val="3669681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533439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4932" y="553271"/>
            <a:ext cx="9594850" cy="792163"/>
          </a:xfrm>
        </p:spPr>
        <p:txBody>
          <a:bodyPr>
            <a:normAutofit/>
          </a:bodyPr>
          <a:lstStyle/>
          <a:p>
            <a:r>
              <a:rPr lang="en-US" sz="3200" u="sng" dirty="0"/>
              <a:t>Varying Level or Gradient Noun Collocates</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1146218352"/>
              </p:ext>
            </p:extLst>
          </p:nvPr>
        </p:nvGraphicFramePr>
        <p:xfrm>
          <a:off x="1122218" y="1345434"/>
          <a:ext cx="4051300" cy="4896804"/>
        </p:xfrm>
        <a:graphic>
          <a:graphicData uri="http://schemas.openxmlformats.org/drawingml/2006/table">
            <a:tbl>
              <a:tblPr>
                <a:tableStyleId>{5C22544A-7EE6-4342-B048-85BDC9FD1C3A}</a:tableStyleId>
              </a:tblPr>
              <a:tblGrid>
                <a:gridCol w="2122632">
                  <a:extLst>
                    <a:ext uri="{9D8B030D-6E8A-4147-A177-3AD203B41FA5}">
                      <a16:colId xmlns:a16="http://schemas.microsoft.com/office/drawing/2014/main" val="269550803"/>
                    </a:ext>
                  </a:extLst>
                </a:gridCol>
                <a:gridCol w="1928668">
                  <a:extLst>
                    <a:ext uri="{9D8B030D-6E8A-4147-A177-3AD203B41FA5}">
                      <a16:colId xmlns:a16="http://schemas.microsoft.com/office/drawing/2014/main" val="3895166023"/>
                    </a:ext>
                  </a:extLst>
                </a:gridCol>
              </a:tblGrid>
              <a:tr h="445164">
                <a:tc>
                  <a:txBody>
                    <a:bodyPr/>
                    <a:lstStyle/>
                    <a:p>
                      <a:pPr algn="l" fontAlgn="b"/>
                      <a:r>
                        <a:rPr lang="en-US" sz="2400" b="1" u="none" strike="noStrike" dirty="0">
                          <a:effectLst/>
                        </a:rPr>
                        <a:t>Noun Collocate</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b="1" u="none" strike="noStrike" dirty="0">
                          <a:effectLst/>
                        </a:rPr>
                        <a:t>Frequency</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0421896"/>
                  </a:ext>
                </a:extLst>
              </a:tr>
              <a:tr h="445164">
                <a:tc>
                  <a:txBody>
                    <a:bodyPr/>
                    <a:lstStyle/>
                    <a:p>
                      <a:pPr algn="l" fontAlgn="b"/>
                      <a:r>
                        <a:rPr lang="en-US" sz="2400" u="none" strike="noStrike" dirty="0">
                          <a:effectLst/>
                        </a:rPr>
                        <a:t>Degree</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10</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4362684"/>
                  </a:ext>
                </a:extLst>
              </a:tr>
              <a:tr h="445164">
                <a:tc>
                  <a:txBody>
                    <a:bodyPr/>
                    <a:lstStyle/>
                    <a:p>
                      <a:pPr algn="l" fontAlgn="b"/>
                      <a:r>
                        <a:rPr lang="en-US" sz="2400" u="none" strike="noStrike" dirty="0">
                          <a:effectLst/>
                        </a:rPr>
                        <a:t>Shade</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4</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0742084"/>
                  </a:ext>
                </a:extLst>
              </a:tr>
              <a:tr h="445164">
                <a:tc>
                  <a:txBody>
                    <a:bodyPr/>
                    <a:lstStyle/>
                    <a:p>
                      <a:pPr algn="l" fontAlgn="b"/>
                      <a:r>
                        <a:rPr lang="en-US" sz="2400" u="none" strike="noStrike">
                          <a:effectLst/>
                        </a:rPr>
                        <a:t>Touch</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33277856"/>
                  </a:ext>
                </a:extLst>
              </a:tr>
              <a:tr h="445164">
                <a:tc>
                  <a:txBody>
                    <a:bodyPr/>
                    <a:lstStyle/>
                    <a:p>
                      <a:pPr algn="l" fontAlgn="b"/>
                      <a:r>
                        <a:rPr lang="en-US" sz="2400" u="none" strike="noStrike">
                          <a:effectLst/>
                        </a:rPr>
                        <a:t>Note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7165489"/>
                  </a:ext>
                </a:extLst>
              </a:tr>
              <a:tr h="445164">
                <a:tc>
                  <a:txBody>
                    <a:bodyPr/>
                    <a:lstStyle/>
                    <a:p>
                      <a:pPr algn="l" fontAlgn="b"/>
                      <a:r>
                        <a:rPr lang="en-US" sz="2400" u="none" strike="noStrike">
                          <a:effectLst/>
                        </a:rPr>
                        <a:t>Kind</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9810418"/>
                  </a:ext>
                </a:extLst>
              </a:tr>
              <a:tr h="445164">
                <a:tc>
                  <a:txBody>
                    <a:bodyPr/>
                    <a:lstStyle/>
                    <a:p>
                      <a:pPr algn="l" fontAlgn="b"/>
                      <a:r>
                        <a:rPr lang="en-US" sz="2400" u="none" strike="noStrike">
                          <a:effectLst/>
                        </a:rPr>
                        <a:t>Sort</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7557400"/>
                  </a:ext>
                </a:extLst>
              </a:tr>
              <a:tr h="445164">
                <a:tc>
                  <a:txBody>
                    <a:bodyPr/>
                    <a:lstStyle/>
                    <a:p>
                      <a:pPr algn="l" fontAlgn="b"/>
                      <a:r>
                        <a:rPr lang="en-US" sz="2400" u="none" strike="noStrike">
                          <a:effectLst/>
                        </a:rPr>
                        <a:t>Tinge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2540478"/>
                  </a:ext>
                </a:extLst>
              </a:tr>
              <a:tr h="445164">
                <a:tc>
                  <a:txBody>
                    <a:bodyPr/>
                    <a:lstStyle/>
                    <a:p>
                      <a:pPr algn="l" fontAlgn="b"/>
                      <a:r>
                        <a:rPr lang="en-US" sz="2400" u="none" strike="noStrike">
                          <a:effectLst/>
                        </a:rPr>
                        <a:t>Volume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9516046"/>
                  </a:ext>
                </a:extLst>
              </a:tr>
              <a:tr h="445164">
                <a:tc>
                  <a:txBody>
                    <a:bodyPr/>
                    <a:lstStyle/>
                    <a:p>
                      <a:pPr algn="l" fontAlgn="b"/>
                      <a:r>
                        <a:rPr lang="en-US" sz="2400" u="none" strike="noStrike">
                          <a:effectLst/>
                        </a:rPr>
                        <a:t>Mingling</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6228667"/>
                  </a:ext>
                </a:extLst>
              </a:tr>
              <a:tr h="445164">
                <a:tc>
                  <a:txBody>
                    <a:bodyPr/>
                    <a:lstStyle/>
                    <a:p>
                      <a:pPr algn="l" fontAlgn="b"/>
                      <a:r>
                        <a:rPr lang="en-US" sz="2400" u="none" strike="noStrike">
                          <a:effectLst/>
                        </a:rPr>
                        <a:t>Type</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83810517"/>
                  </a:ext>
                </a:extLst>
              </a:tr>
            </a:tbl>
          </a:graphicData>
        </a:graphic>
      </p:graphicFrame>
      <p:sp>
        <p:nvSpPr>
          <p:cNvPr id="3" name="Rectangle 2"/>
          <p:cNvSpPr/>
          <p:nvPr/>
        </p:nvSpPr>
        <p:spPr>
          <a:xfrm>
            <a:off x="5479473" y="1379299"/>
            <a:ext cx="6096000" cy="3139321"/>
          </a:xfrm>
          <a:prstGeom prst="rect">
            <a:avLst/>
          </a:prstGeom>
        </p:spPr>
        <p:txBody>
          <a:bodyPr>
            <a:spAutoFit/>
          </a:bodyPr>
          <a:lstStyle/>
          <a:p>
            <a:pPr marL="285750" indent="-285750">
              <a:buFont typeface="Arial" panose="020B0604020202020204" pitchFamily="34" charset="0"/>
              <a:buChar char="•"/>
            </a:pPr>
            <a:r>
              <a:rPr lang="en-US" dirty="0"/>
              <a:t>Mr. Reedy was repeatedly asked about the possibility of new United States air strikes on North Vietnam and what </a:t>
            </a:r>
            <a:r>
              <a:rPr lang="en-US" b="1" dirty="0"/>
              <a:t>degree of gravity</a:t>
            </a:r>
            <a:r>
              <a:rPr lang="en-US" dirty="0"/>
              <a:t> the President assigned to the new Communist attacks. Charles Mohr, </a:t>
            </a:r>
            <a:r>
              <a:rPr lang="en-US" i="1" dirty="0"/>
              <a:t>Johnson is Silent; Confers with Security Aides Amid Secrecy Over Retaliation</a:t>
            </a:r>
            <a:r>
              <a:rPr lang="en-US" dirty="0"/>
              <a:t>, N.Y. TIMES, Feb. 11, 1965</a:t>
            </a:r>
            <a:r>
              <a:rPr lang="en-US" dirty="0" smtClean="0"/>
              <a:t>.</a:t>
            </a:r>
          </a:p>
          <a:p>
            <a:pPr marL="285750" indent="-285750">
              <a:buFont typeface="Arial" panose="020B0604020202020204" pitchFamily="34" charset="0"/>
              <a:buChar char="•"/>
            </a:pPr>
            <a:r>
              <a:rPr lang="en-US" dirty="0"/>
              <a:t>She became brisk, businesslike, more self-insistent. Her deep voice became even deeper, assumed a </a:t>
            </a:r>
            <a:r>
              <a:rPr lang="en-US" b="1" dirty="0"/>
              <a:t>kind of gravity</a:t>
            </a:r>
            <a:r>
              <a:rPr lang="en-US" dirty="0"/>
              <a:t>. Richard Ford, </a:t>
            </a:r>
            <a:r>
              <a:rPr lang="en-US" i="1" dirty="0"/>
              <a:t>My Mother, In Memory</a:t>
            </a:r>
            <a:r>
              <a:rPr lang="en-US" dirty="0"/>
              <a:t>, HARPERS, 1987.</a:t>
            </a:r>
          </a:p>
          <a:p>
            <a:endParaRPr lang="en-US" dirty="0" smtClean="0"/>
          </a:p>
          <a:p>
            <a:endParaRPr lang="en-US" dirty="0"/>
          </a:p>
        </p:txBody>
      </p:sp>
    </p:spTree>
    <p:extLst>
      <p:ext uri="{BB962C8B-B14F-4D97-AF65-F5344CB8AC3E}">
        <p14:creationId xmlns:p14="http://schemas.microsoft.com/office/powerpoint/2010/main" val="120652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283030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39656" y="474485"/>
            <a:ext cx="9745662" cy="514350"/>
          </a:xfrm>
        </p:spPr>
        <p:txBody>
          <a:bodyPr>
            <a:normAutofit fontScale="90000"/>
          </a:bodyPr>
          <a:lstStyle/>
          <a:p>
            <a:r>
              <a:rPr lang="en-US" sz="3200" u="sng" dirty="0" smtClean="0"/>
              <a:t>Singular Noun Collocates</a:t>
            </a:r>
            <a:endParaRPr lang="en-US" sz="3200" u="sng" dirty="0"/>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3393392379"/>
              </p:ext>
            </p:extLst>
          </p:nvPr>
        </p:nvGraphicFramePr>
        <p:xfrm>
          <a:off x="696199" y="933091"/>
          <a:ext cx="3054919" cy="5412926"/>
        </p:xfrm>
        <a:graphic>
          <a:graphicData uri="http://schemas.openxmlformats.org/drawingml/2006/table">
            <a:tbl>
              <a:tblPr>
                <a:tableStyleId>{5C22544A-7EE6-4342-B048-85BDC9FD1C3A}</a:tableStyleId>
              </a:tblPr>
              <a:tblGrid>
                <a:gridCol w="1524604">
                  <a:extLst>
                    <a:ext uri="{9D8B030D-6E8A-4147-A177-3AD203B41FA5}">
                      <a16:colId xmlns:a16="http://schemas.microsoft.com/office/drawing/2014/main" val="1628077846"/>
                    </a:ext>
                  </a:extLst>
                </a:gridCol>
                <a:gridCol w="1530315">
                  <a:extLst>
                    <a:ext uri="{9D8B030D-6E8A-4147-A177-3AD203B41FA5}">
                      <a16:colId xmlns:a16="http://schemas.microsoft.com/office/drawing/2014/main" val="2032736587"/>
                    </a:ext>
                  </a:extLst>
                </a:gridCol>
              </a:tblGrid>
              <a:tr h="396182">
                <a:tc>
                  <a:txBody>
                    <a:bodyPr/>
                    <a:lstStyle/>
                    <a:p>
                      <a:pPr algn="l" fontAlgn="b"/>
                      <a:r>
                        <a:rPr lang="en-US" sz="2000" b="1" u="none" strike="noStrike" dirty="0">
                          <a:effectLst/>
                        </a:rPr>
                        <a:t>Noun Collocate</a:t>
                      </a:r>
                      <a:endParaRPr lang="en-US" sz="2000" b="1" i="0" u="none" strike="noStrike" dirty="0">
                        <a:solidFill>
                          <a:srgbClr val="000000"/>
                        </a:solidFill>
                        <a:effectLst/>
                        <a:latin typeface="+mn-lt"/>
                      </a:endParaRPr>
                    </a:p>
                  </a:txBody>
                  <a:tcPr marL="9525" marR="9525" marT="9525" marB="0" anchor="b"/>
                </a:tc>
                <a:tc>
                  <a:txBody>
                    <a:bodyPr/>
                    <a:lstStyle/>
                    <a:p>
                      <a:pPr algn="l" fontAlgn="b"/>
                      <a:r>
                        <a:rPr lang="en-US" sz="2000" b="1" u="none" strike="noStrike" dirty="0">
                          <a:effectLst/>
                        </a:rPr>
                        <a:t>Frequency</a:t>
                      </a:r>
                      <a:endParaRPr lang="en-US" sz="20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008849455"/>
                  </a:ext>
                </a:extLst>
              </a:tr>
              <a:tr h="396182">
                <a:tc>
                  <a:txBody>
                    <a:bodyPr/>
                    <a:lstStyle/>
                    <a:p>
                      <a:pPr algn="l" fontAlgn="b"/>
                      <a:r>
                        <a:rPr lang="en-US" sz="2000" u="none" strike="noStrike" dirty="0">
                          <a:effectLst/>
                        </a:rPr>
                        <a:t>Field</a:t>
                      </a:r>
                      <a:endParaRPr lang="en-US" sz="2000" b="0" i="0" u="none" strike="noStrike" dirty="0">
                        <a:solidFill>
                          <a:srgbClr val="000000"/>
                        </a:solidFill>
                        <a:effectLst/>
                        <a:latin typeface="+mn-lt"/>
                      </a:endParaRPr>
                    </a:p>
                  </a:txBody>
                  <a:tcPr marL="9525" marR="9525" marT="9525" marB="0" anchor="b"/>
                </a:tc>
                <a:tc>
                  <a:txBody>
                    <a:bodyPr/>
                    <a:lstStyle/>
                    <a:p>
                      <a:pPr algn="l" fontAlgn="b"/>
                      <a:r>
                        <a:rPr lang="en-US" sz="2000" u="none" strike="noStrike" dirty="0">
                          <a:effectLst/>
                        </a:rPr>
                        <a:t>5</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478966134"/>
                  </a:ext>
                </a:extLst>
              </a:tr>
              <a:tr h="435799">
                <a:tc>
                  <a:txBody>
                    <a:bodyPr/>
                    <a:lstStyle/>
                    <a:p>
                      <a:pPr algn="l" fontAlgn="b"/>
                      <a:r>
                        <a:rPr lang="en-US" sz="2000" u="none" strike="noStrike" dirty="0">
                          <a:effectLst/>
                        </a:rPr>
                        <a:t>Man</a:t>
                      </a:r>
                      <a:endParaRPr lang="en-US" sz="2000" b="0" i="0" u="none" strike="noStrike" dirty="0">
                        <a:solidFill>
                          <a:srgbClr val="000000"/>
                        </a:solidFill>
                        <a:effectLst/>
                        <a:latin typeface="+mn-lt"/>
                      </a:endParaRPr>
                    </a:p>
                  </a:txBody>
                  <a:tcPr marL="9525" marR="9525" marT="9525" marB="0" anchor="b"/>
                </a:tc>
                <a:tc>
                  <a:txBody>
                    <a:bodyPr/>
                    <a:lstStyle/>
                    <a:p>
                      <a:pPr algn="l" fontAlgn="b"/>
                      <a:r>
                        <a:rPr lang="en-US" sz="2000" u="none" strike="noStrike" dirty="0">
                          <a:effectLst/>
                        </a:rPr>
                        <a:t>3</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789323191"/>
                  </a:ext>
                </a:extLst>
              </a:tr>
              <a:tr h="396182">
                <a:tc>
                  <a:txBody>
                    <a:bodyPr/>
                    <a:lstStyle/>
                    <a:p>
                      <a:pPr algn="l" fontAlgn="b"/>
                      <a:r>
                        <a:rPr lang="en-US" sz="2000" u="none" strike="noStrike" dirty="0">
                          <a:effectLst/>
                        </a:rPr>
                        <a:t>Mixture</a:t>
                      </a:r>
                      <a:endParaRPr lang="en-US" sz="2000" b="0" i="0" u="none" strike="noStrike" dirty="0">
                        <a:solidFill>
                          <a:srgbClr val="000000"/>
                        </a:solidFill>
                        <a:effectLst/>
                        <a:latin typeface="+mn-lt"/>
                      </a:endParaRPr>
                    </a:p>
                  </a:txBody>
                  <a:tcPr marL="9525" marR="9525" marT="9525" marB="0" anchor="b"/>
                </a:tc>
                <a:tc>
                  <a:txBody>
                    <a:bodyPr/>
                    <a:lstStyle/>
                    <a:p>
                      <a:pPr algn="l" fontAlgn="b"/>
                      <a:r>
                        <a:rPr lang="en-US" sz="2000" u="none" strike="noStrike" dirty="0">
                          <a:effectLst/>
                        </a:rPr>
                        <a:t>2</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359337399"/>
                  </a:ext>
                </a:extLst>
              </a:tr>
              <a:tr h="396182">
                <a:tc>
                  <a:txBody>
                    <a:bodyPr/>
                    <a:lstStyle/>
                    <a:p>
                      <a:pPr algn="l" fontAlgn="b"/>
                      <a:r>
                        <a:rPr lang="en-US" sz="2000" u="none" strike="noStrike" dirty="0">
                          <a:effectLst/>
                        </a:rPr>
                        <a:t>Impersonation</a:t>
                      </a:r>
                      <a:endParaRPr lang="en-US" sz="2000" b="0" i="0" u="none" strike="noStrike" dirty="0">
                        <a:solidFill>
                          <a:srgbClr val="000000"/>
                        </a:solidFill>
                        <a:effectLst/>
                        <a:latin typeface="+mn-lt"/>
                      </a:endParaRPr>
                    </a:p>
                  </a:txBody>
                  <a:tcPr marL="9525" marR="9525" marT="9525" marB="0" anchor="b"/>
                </a:tc>
                <a:tc>
                  <a:txBody>
                    <a:bodyPr/>
                    <a:lstStyle/>
                    <a:p>
                      <a:pPr algn="l" fontAlgn="b"/>
                      <a:r>
                        <a:rPr lang="en-US" sz="2000" u="none" strike="noStrike" dirty="0">
                          <a:effectLst/>
                        </a:rPr>
                        <a:t>2</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899050439"/>
                  </a:ext>
                </a:extLst>
              </a:tr>
              <a:tr h="396182">
                <a:tc>
                  <a:txBody>
                    <a:bodyPr/>
                    <a:lstStyle/>
                    <a:p>
                      <a:pPr algn="l" fontAlgn="b"/>
                      <a:r>
                        <a:rPr lang="en-US" sz="2000" u="none" strike="noStrike" dirty="0">
                          <a:effectLst/>
                        </a:rPr>
                        <a:t>Person</a:t>
                      </a:r>
                      <a:endParaRPr lang="en-US" sz="2000" b="0" i="0" u="none" strike="noStrike" dirty="0">
                        <a:solidFill>
                          <a:srgbClr val="000000"/>
                        </a:solidFill>
                        <a:effectLst/>
                        <a:latin typeface="+mn-lt"/>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41329493"/>
                  </a:ext>
                </a:extLst>
              </a:tr>
              <a:tr h="396182">
                <a:tc>
                  <a:txBody>
                    <a:bodyPr/>
                    <a:lstStyle/>
                    <a:p>
                      <a:pPr algn="l" fontAlgn="b"/>
                      <a:r>
                        <a:rPr lang="en-US" sz="2000" u="none" strike="noStrike">
                          <a:effectLst/>
                        </a:rPr>
                        <a:t>Matter</a:t>
                      </a:r>
                      <a:endParaRPr lang="en-US" sz="2000" b="0" i="0" u="none" strike="noStrike">
                        <a:solidFill>
                          <a:srgbClr val="000000"/>
                        </a:solidFill>
                        <a:effectLst/>
                        <a:latin typeface="+mn-lt"/>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630904787"/>
                  </a:ext>
                </a:extLst>
              </a:tr>
              <a:tr h="396182">
                <a:tc>
                  <a:txBody>
                    <a:bodyPr/>
                    <a:lstStyle/>
                    <a:p>
                      <a:pPr algn="l" fontAlgn="b"/>
                      <a:r>
                        <a:rPr lang="en-US" sz="2000" u="none" strike="noStrike" dirty="0">
                          <a:effectLst/>
                        </a:rPr>
                        <a:t>Temple</a:t>
                      </a:r>
                      <a:endParaRPr lang="en-US" sz="2000" b="0" i="0" u="none" strike="noStrike" dirty="0">
                        <a:solidFill>
                          <a:srgbClr val="000000"/>
                        </a:solidFill>
                        <a:effectLst/>
                        <a:latin typeface="+mn-lt"/>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311469110"/>
                  </a:ext>
                </a:extLst>
              </a:tr>
              <a:tr h="396182">
                <a:tc>
                  <a:txBody>
                    <a:bodyPr/>
                    <a:lstStyle/>
                    <a:p>
                      <a:pPr algn="l" fontAlgn="b"/>
                      <a:r>
                        <a:rPr lang="en-US" sz="2000" u="none" strike="noStrike">
                          <a:effectLst/>
                        </a:rPr>
                        <a:t>Situation</a:t>
                      </a:r>
                      <a:endParaRPr lang="en-US" sz="2000" b="0" i="0" u="none" strike="noStrike">
                        <a:solidFill>
                          <a:srgbClr val="000000"/>
                        </a:solidFill>
                        <a:effectLst/>
                        <a:latin typeface="+mn-lt"/>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759157289"/>
                  </a:ext>
                </a:extLst>
              </a:tr>
              <a:tr h="396182">
                <a:tc>
                  <a:txBody>
                    <a:bodyPr/>
                    <a:lstStyle/>
                    <a:p>
                      <a:pPr algn="l" fontAlgn="b"/>
                      <a:r>
                        <a:rPr lang="en-US" sz="2000" u="none" strike="noStrike" dirty="0">
                          <a:effectLst/>
                        </a:rPr>
                        <a:t>Time</a:t>
                      </a:r>
                      <a:endParaRPr lang="en-US" sz="2000" b="0" i="0" u="none" strike="noStrike" dirty="0">
                        <a:solidFill>
                          <a:srgbClr val="000000"/>
                        </a:solidFill>
                        <a:effectLst/>
                        <a:latin typeface="+mn-lt"/>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261785453"/>
                  </a:ext>
                </a:extLst>
              </a:tr>
              <a:tr h="396182">
                <a:tc>
                  <a:txBody>
                    <a:bodyPr/>
                    <a:lstStyle/>
                    <a:p>
                      <a:pPr algn="l" fontAlgn="b"/>
                      <a:r>
                        <a:rPr lang="en-US" sz="2000" u="none" strike="noStrike" dirty="0">
                          <a:effectLst/>
                        </a:rPr>
                        <a:t>Point</a:t>
                      </a:r>
                      <a:endParaRPr lang="en-US" sz="2000" b="0" i="0" u="none" strike="noStrike" dirty="0">
                        <a:solidFill>
                          <a:srgbClr val="000000"/>
                        </a:solidFill>
                        <a:effectLst/>
                        <a:latin typeface="+mn-lt"/>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152684178"/>
                  </a:ext>
                </a:extLst>
              </a:tr>
              <a:tr h="396182">
                <a:tc>
                  <a:txBody>
                    <a:bodyPr/>
                    <a:lstStyle/>
                    <a:p>
                      <a:pPr algn="l" fontAlgn="b"/>
                      <a:r>
                        <a:rPr lang="en-US" sz="2000" u="none" strike="noStrike" dirty="0">
                          <a:effectLst/>
                        </a:rPr>
                        <a:t>Moment</a:t>
                      </a:r>
                      <a:endParaRPr lang="en-US" sz="2000" b="0" i="0" u="none" strike="noStrike" dirty="0">
                        <a:solidFill>
                          <a:srgbClr val="000000"/>
                        </a:solidFill>
                        <a:effectLst/>
                        <a:latin typeface="+mn-lt"/>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758772266"/>
                  </a:ext>
                </a:extLst>
              </a:tr>
              <a:tr h="396182">
                <a:tc>
                  <a:txBody>
                    <a:bodyPr/>
                    <a:lstStyle/>
                    <a:p>
                      <a:pPr algn="l" fontAlgn="b"/>
                      <a:r>
                        <a:rPr lang="en-US" sz="2000" u="none" strike="noStrike" dirty="0">
                          <a:effectLst/>
                        </a:rPr>
                        <a:t>Pretense</a:t>
                      </a:r>
                      <a:endParaRPr lang="en-US" sz="2000" b="0" i="0" u="none" strike="noStrike" dirty="0">
                        <a:solidFill>
                          <a:srgbClr val="000000"/>
                        </a:solidFill>
                        <a:effectLst/>
                        <a:latin typeface="+mn-lt"/>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331919659"/>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131677061"/>
              </p:ext>
            </p:extLst>
          </p:nvPr>
        </p:nvGraphicFramePr>
        <p:xfrm>
          <a:off x="3855026" y="933095"/>
          <a:ext cx="3460173" cy="5412922"/>
        </p:xfrm>
        <a:graphic>
          <a:graphicData uri="http://schemas.openxmlformats.org/drawingml/2006/table">
            <a:tbl>
              <a:tblPr>
                <a:tableStyleId>{5C22544A-7EE6-4342-B048-85BDC9FD1C3A}</a:tableStyleId>
              </a:tblPr>
              <a:tblGrid>
                <a:gridCol w="2293301">
                  <a:extLst>
                    <a:ext uri="{9D8B030D-6E8A-4147-A177-3AD203B41FA5}">
                      <a16:colId xmlns:a16="http://schemas.microsoft.com/office/drawing/2014/main" val="50420002"/>
                    </a:ext>
                  </a:extLst>
                </a:gridCol>
                <a:gridCol w="1166872">
                  <a:extLst>
                    <a:ext uri="{9D8B030D-6E8A-4147-A177-3AD203B41FA5}">
                      <a16:colId xmlns:a16="http://schemas.microsoft.com/office/drawing/2014/main" val="558145552"/>
                    </a:ext>
                  </a:extLst>
                </a:gridCol>
              </a:tblGrid>
              <a:tr h="411433">
                <a:tc>
                  <a:txBody>
                    <a:bodyPr/>
                    <a:lstStyle/>
                    <a:p>
                      <a:pPr algn="l" fontAlgn="b"/>
                      <a:r>
                        <a:rPr lang="en-US" sz="2000" b="1" u="none" strike="noStrike" dirty="0">
                          <a:effectLst/>
                        </a:rPr>
                        <a:t>Noun Collocate</a:t>
                      </a:r>
                      <a:endParaRPr lang="en-US"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b="1" u="none" strike="noStrike" dirty="0">
                          <a:effectLst/>
                        </a:rPr>
                        <a:t>Frequency</a:t>
                      </a:r>
                      <a:endParaRPr lang="en-US"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8413622"/>
                  </a:ext>
                </a:extLst>
              </a:tr>
              <a:tr h="475726">
                <a:tc>
                  <a:txBody>
                    <a:bodyPr/>
                    <a:lstStyle/>
                    <a:p>
                      <a:pPr algn="l" fontAlgn="b"/>
                      <a:r>
                        <a:rPr lang="en-US" sz="2000" u="none" strike="noStrike" dirty="0">
                          <a:effectLst/>
                        </a:rPr>
                        <a:t>Atmosphere</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555107"/>
                  </a:ext>
                </a:extLst>
              </a:tr>
              <a:tr h="411433">
                <a:tc>
                  <a:txBody>
                    <a:bodyPr/>
                    <a:lstStyle/>
                    <a:p>
                      <a:pPr algn="l" fontAlgn="b"/>
                      <a:r>
                        <a:rPr lang="en-US" sz="2000" u="none" strike="noStrike" dirty="0">
                          <a:effectLst/>
                        </a:rPr>
                        <a:t>Thought</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4096884"/>
                  </a:ext>
                </a:extLst>
              </a:tr>
              <a:tr h="411433">
                <a:tc>
                  <a:txBody>
                    <a:bodyPr/>
                    <a:lstStyle/>
                    <a:p>
                      <a:pPr algn="l" fontAlgn="b"/>
                      <a:r>
                        <a:rPr lang="en-US" sz="2000" u="none" strike="noStrike" dirty="0">
                          <a:effectLst/>
                        </a:rPr>
                        <a:t>Resumption</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55026164"/>
                  </a:ext>
                </a:extLst>
              </a:tr>
              <a:tr h="411433">
                <a:tc>
                  <a:txBody>
                    <a:bodyPr/>
                    <a:lstStyle/>
                    <a:p>
                      <a:pPr algn="l" fontAlgn="b"/>
                      <a:r>
                        <a:rPr lang="en-US" sz="2000" u="none" strike="noStrike" dirty="0">
                          <a:effectLst/>
                        </a:rPr>
                        <a:t>Face</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1035115"/>
                  </a:ext>
                </a:extLst>
              </a:tr>
              <a:tr h="411433">
                <a:tc>
                  <a:txBody>
                    <a:bodyPr/>
                    <a:lstStyle/>
                    <a:p>
                      <a:pPr algn="l" fontAlgn="b"/>
                      <a:r>
                        <a:rPr lang="en-US" sz="2000" u="none" strike="noStrike" dirty="0">
                          <a:effectLst/>
                        </a:rPr>
                        <a:t>Piece</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5506969"/>
                  </a:ext>
                </a:extLst>
              </a:tr>
              <a:tr h="411433">
                <a:tc>
                  <a:txBody>
                    <a:bodyPr/>
                    <a:lstStyle/>
                    <a:p>
                      <a:pPr algn="l" fontAlgn="b"/>
                      <a:r>
                        <a:rPr lang="en-US" sz="2000" u="none" strike="noStrike" dirty="0">
                          <a:effectLst/>
                        </a:rPr>
                        <a:t>Cloud</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0153881"/>
                  </a:ext>
                </a:extLst>
              </a:tr>
              <a:tr h="411433">
                <a:tc>
                  <a:txBody>
                    <a:bodyPr/>
                    <a:lstStyle/>
                    <a:p>
                      <a:pPr algn="l" fontAlgn="b"/>
                      <a:r>
                        <a:rPr lang="en-US" sz="2000" u="none" strike="noStrike">
                          <a:effectLst/>
                        </a:rPr>
                        <a:t>Incubation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2050969"/>
                  </a:ext>
                </a:extLst>
              </a:tr>
              <a:tr h="411433">
                <a:tc>
                  <a:txBody>
                    <a:bodyPr/>
                    <a:lstStyle/>
                    <a:p>
                      <a:pPr algn="l" fontAlgn="b"/>
                      <a:r>
                        <a:rPr lang="en-US" sz="2000" u="none" strike="noStrike">
                          <a:effectLst/>
                        </a:rPr>
                        <a:t>Accession</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5021129"/>
                  </a:ext>
                </a:extLst>
              </a:tr>
              <a:tr h="411433">
                <a:tc>
                  <a:txBody>
                    <a:bodyPr/>
                    <a:lstStyle/>
                    <a:p>
                      <a:pPr algn="l" fontAlgn="b"/>
                      <a:r>
                        <a:rPr lang="en-US" sz="2000" u="none" strike="noStrike">
                          <a:effectLst/>
                        </a:rPr>
                        <a:t>Way</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5865918"/>
                  </a:ext>
                </a:extLst>
              </a:tr>
              <a:tr h="411433">
                <a:tc>
                  <a:txBody>
                    <a:bodyPr/>
                    <a:lstStyle/>
                    <a:p>
                      <a:pPr algn="l" fontAlgn="b"/>
                      <a:r>
                        <a:rPr lang="en-US" sz="2000" u="none" strike="noStrike">
                          <a:effectLst/>
                        </a:rPr>
                        <a:t>Aura</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676142"/>
                  </a:ext>
                </a:extLst>
              </a:tr>
              <a:tr h="411433">
                <a:tc>
                  <a:txBody>
                    <a:bodyPr/>
                    <a:lstStyle/>
                    <a:p>
                      <a:pPr algn="l" fontAlgn="b"/>
                      <a:r>
                        <a:rPr lang="en-US" sz="2000" u="none" strike="noStrike">
                          <a:effectLst/>
                        </a:rPr>
                        <a:t>Cast</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44350037"/>
                  </a:ext>
                </a:extLst>
              </a:tr>
              <a:tr h="411433">
                <a:tc>
                  <a:txBody>
                    <a:bodyPr/>
                    <a:lstStyle/>
                    <a:p>
                      <a:pPr algn="l" fontAlgn="b"/>
                      <a:r>
                        <a:rPr lang="en-US" sz="2000" u="none" strike="noStrike">
                          <a:effectLst/>
                        </a:rPr>
                        <a:t>Character</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89993358"/>
                  </a:ext>
                </a:extLst>
              </a:tr>
            </a:tbl>
          </a:graphicData>
        </a:graphic>
      </p:graphicFrame>
      <p:sp>
        <p:nvSpPr>
          <p:cNvPr id="3" name="Rectangle 2"/>
          <p:cNvSpPr/>
          <p:nvPr/>
        </p:nvSpPr>
        <p:spPr>
          <a:xfrm>
            <a:off x="7315199" y="1044575"/>
            <a:ext cx="4114801" cy="5632311"/>
          </a:xfrm>
          <a:prstGeom prst="rect">
            <a:avLst/>
          </a:prstGeom>
        </p:spPr>
        <p:txBody>
          <a:bodyPr wrap="square">
            <a:spAutoFit/>
          </a:bodyPr>
          <a:lstStyle/>
          <a:p>
            <a:pPr marL="285750" indent="-285750">
              <a:buFont typeface="Arial" panose="020B0604020202020204" pitchFamily="34" charset="0"/>
              <a:buChar char="•"/>
            </a:pPr>
            <a:r>
              <a:rPr lang="en-US" dirty="0"/>
              <a:t>I praise Heaven that I am grave and sober, and, as you remark, the only </a:t>
            </a:r>
            <a:r>
              <a:rPr lang="en-US" b="1" dirty="0"/>
              <a:t>person of gravity</a:t>
            </a:r>
            <a:r>
              <a:rPr lang="en-US" dirty="0"/>
              <a:t> and sobriety in this worshipful company. JOHN LOTHROP MOTLEY, MERRY-MOUNT: A ROMANCE OF THE MASSACHUSETTS COLONY, VOLUME 1 (1849</a:t>
            </a:r>
            <a:r>
              <a:rPr lang="en-US" dirty="0" smtClean="0"/>
              <a:t>).</a:t>
            </a:r>
          </a:p>
          <a:p>
            <a:pPr marL="285750" indent="-285750">
              <a:buFont typeface="Arial" panose="020B0604020202020204" pitchFamily="34" charset="0"/>
              <a:buChar char="•"/>
            </a:pPr>
            <a:r>
              <a:rPr lang="en-US" dirty="0"/>
              <a:t>Increase of years gives to life a new </a:t>
            </a:r>
            <a:r>
              <a:rPr lang="en-US" b="1" dirty="0"/>
              <a:t>character of gravity</a:t>
            </a:r>
            <a:r>
              <a:rPr lang="en-US" dirty="0"/>
              <a:t>; and the great idea of a future existence, causes the distinctions of wealth and rank to vanish. ALBERTINE-ADRIENNE NECKER DE SAUSSURE &amp; EMMA WILLARD &amp; LINCOLN PHELPS, PROGRESSIVE EDUCATION, COMMENCING WITH THE INFANT (</a:t>
            </a:r>
            <a:r>
              <a:rPr lang="en-US" dirty="0" err="1"/>
              <a:t>Bos</a:t>
            </a:r>
            <a:r>
              <a:rPr lang="en-US" dirty="0"/>
              <a:t>.: W.D. Ticknor 1835)</a:t>
            </a:r>
          </a:p>
          <a:p>
            <a:endParaRPr lang="en-US" dirty="0" smtClean="0"/>
          </a:p>
          <a:p>
            <a:endParaRPr lang="en-US" dirty="0"/>
          </a:p>
        </p:txBody>
      </p:sp>
    </p:spTree>
    <p:extLst>
      <p:ext uri="{BB962C8B-B14F-4D97-AF65-F5344CB8AC3E}">
        <p14:creationId xmlns:p14="http://schemas.microsoft.com/office/powerpoint/2010/main" val="1106804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p:txBody>
      </p:sp>
    </p:spTree>
    <p:extLst>
      <p:ext uri="{BB962C8B-B14F-4D97-AF65-F5344CB8AC3E}">
        <p14:creationId xmlns:p14="http://schemas.microsoft.com/office/powerpoint/2010/main" val="130819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29592" y="168709"/>
            <a:ext cx="9601200" cy="1303337"/>
          </a:xfrm>
        </p:spPr>
        <p:txBody>
          <a:bodyPr/>
          <a:lstStyle/>
          <a:p>
            <a:r>
              <a:rPr lang="en-US" dirty="0" smtClean="0"/>
              <a:t>Plural Noun Collocates</a:t>
            </a: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601860619"/>
              </p:ext>
            </p:extLst>
          </p:nvPr>
        </p:nvGraphicFramePr>
        <p:xfrm>
          <a:off x="862446" y="1128282"/>
          <a:ext cx="5167746" cy="5029199"/>
        </p:xfrm>
        <a:graphic>
          <a:graphicData uri="http://schemas.openxmlformats.org/drawingml/2006/table">
            <a:tbl>
              <a:tblPr>
                <a:tableStyleId>{5C22544A-7EE6-4342-B048-85BDC9FD1C3A}</a:tableStyleId>
              </a:tblPr>
              <a:tblGrid>
                <a:gridCol w="2540340">
                  <a:extLst>
                    <a:ext uri="{9D8B030D-6E8A-4147-A177-3AD203B41FA5}">
                      <a16:colId xmlns:a16="http://schemas.microsoft.com/office/drawing/2014/main" val="2879763454"/>
                    </a:ext>
                  </a:extLst>
                </a:gridCol>
                <a:gridCol w="2627406">
                  <a:extLst>
                    <a:ext uri="{9D8B030D-6E8A-4147-A177-3AD203B41FA5}">
                      <a16:colId xmlns:a16="http://schemas.microsoft.com/office/drawing/2014/main" val="2486981139"/>
                    </a:ext>
                  </a:extLst>
                </a:gridCol>
              </a:tblGrid>
              <a:tr h="718457">
                <a:tc>
                  <a:txBody>
                    <a:bodyPr/>
                    <a:lstStyle/>
                    <a:p>
                      <a:pPr algn="l" fontAlgn="b"/>
                      <a:r>
                        <a:rPr lang="en-US" sz="2800" b="1" u="none" strike="noStrike" dirty="0">
                          <a:effectLst/>
                        </a:rPr>
                        <a:t>Noun Collocate</a:t>
                      </a:r>
                      <a:endParaRPr lang="en-US" sz="2800" b="1" i="0" u="none" strike="noStrike" dirty="0">
                        <a:solidFill>
                          <a:srgbClr val="000000"/>
                        </a:solidFill>
                        <a:effectLst/>
                        <a:latin typeface="+mn-lt"/>
                      </a:endParaRPr>
                    </a:p>
                  </a:txBody>
                  <a:tcPr marL="9525" marR="9525" marT="9525" marB="0" anchor="b"/>
                </a:tc>
                <a:tc>
                  <a:txBody>
                    <a:bodyPr/>
                    <a:lstStyle/>
                    <a:p>
                      <a:pPr algn="l" fontAlgn="b"/>
                      <a:r>
                        <a:rPr lang="en-US" sz="2800" b="1" u="none" strike="noStrike" dirty="0">
                          <a:effectLst/>
                        </a:rPr>
                        <a:t>Frequency</a:t>
                      </a:r>
                      <a:endParaRPr lang="en-US" sz="2800" b="1"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981638819"/>
                  </a:ext>
                </a:extLst>
              </a:tr>
              <a:tr h="718457">
                <a:tc>
                  <a:txBody>
                    <a:bodyPr/>
                    <a:lstStyle/>
                    <a:p>
                      <a:pPr algn="l" fontAlgn="b"/>
                      <a:r>
                        <a:rPr lang="en-US" sz="2800" u="none" strike="noStrike" dirty="0">
                          <a:effectLst/>
                        </a:rPr>
                        <a:t>Minutes</a:t>
                      </a:r>
                      <a:endParaRPr lang="en-US" sz="2800" b="0" i="0" u="none" strike="noStrike" dirty="0">
                        <a:solidFill>
                          <a:srgbClr val="000000"/>
                        </a:solidFill>
                        <a:effectLst/>
                        <a:latin typeface="+mn-lt"/>
                      </a:endParaRPr>
                    </a:p>
                  </a:txBody>
                  <a:tcPr marL="9525" marR="9525" marT="9525" marB="0" anchor="b"/>
                </a:tc>
                <a:tc>
                  <a:txBody>
                    <a:bodyPr/>
                    <a:lstStyle/>
                    <a:p>
                      <a:pPr algn="l" fontAlgn="b"/>
                      <a:r>
                        <a:rPr lang="en-US" sz="2800" u="none" strike="noStrike" dirty="0">
                          <a:effectLst/>
                        </a:rPr>
                        <a:t>1</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217013920"/>
                  </a:ext>
                </a:extLst>
              </a:tr>
              <a:tr h="718457">
                <a:tc>
                  <a:txBody>
                    <a:bodyPr/>
                    <a:lstStyle/>
                    <a:p>
                      <a:pPr algn="l" fontAlgn="b"/>
                      <a:r>
                        <a:rPr lang="en-US" sz="2800" u="none" strike="noStrike" dirty="0">
                          <a:effectLst/>
                        </a:rPr>
                        <a:t>Themes</a:t>
                      </a:r>
                      <a:endParaRPr lang="en-US" sz="2800" b="0" i="0" u="none" strike="noStrike" dirty="0">
                        <a:solidFill>
                          <a:srgbClr val="000000"/>
                        </a:solidFill>
                        <a:effectLst/>
                        <a:latin typeface="+mn-lt"/>
                      </a:endParaRPr>
                    </a:p>
                  </a:txBody>
                  <a:tcPr marL="9525" marR="9525" marT="9525" marB="0" anchor="b"/>
                </a:tc>
                <a:tc>
                  <a:txBody>
                    <a:bodyPr/>
                    <a:lstStyle/>
                    <a:p>
                      <a:pPr algn="l" fontAlgn="b"/>
                      <a:r>
                        <a:rPr lang="en-US" sz="2800" u="none" strike="noStrike" dirty="0">
                          <a:effectLst/>
                        </a:rPr>
                        <a:t>1</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956946371"/>
                  </a:ext>
                </a:extLst>
              </a:tr>
              <a:tr h="718457">
                <a:tc>
                  <a:txBody>
                    <a:bodyPr/>
                    <a:lstStyle/>
                    <a:p>
                      <a:pPr algn="l" fontAlgn="b"/>
                      <a:r>
                        <a:rPr lang="en-US" sz="2800" u="none" strike="noStrike" dirty="0">
                          <a:effectLst/>
                        </a:rPr>
                        <a:t>Periods</a:t>
                      </a:r>
                      <a:endParaRPr lang="en-US" sz="2800" b="0" i="0" u="none" strike="noStrike" dirty="0">
                        <a:solidFill>
                          <a:srgbClr val="000000"/>
                        </a:solidFill>
                        <a:effectLst/>
                        <a:latin typeface="+mn-lt"/>
                      </a:endParaRPr>
                    </a:p>
                  </a:txBody>
                  <a:tcPr marL="9525" marR="9525" marT="9525" marB="0" anchor="b"/>
                </a:tc>
                <a:tc>
                  <a:txBody>
                    <a:bodyPr/>
                    <a:lstStyle/>
                    <a:p>
                      <a:pPr algn="l" fontAlgn="b"/>
                      <a:r>
                        <a:rPr lang="en-US" sz="2800" u="none" strike="noStrike" dirty="0">
                          <a:effectLst/>
                        </a:rPr>
                        <a:t>1</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630418433"/>
                  </a:ext>
                </a:extLst>
              </a:tr>
              <a:tr h="718457">
                <a:tc>
                  <a:txBody>
                    <a:bodyPr/>
                    <a:lstStyle/>
                    <a:p>
                      <a:pPr algn="l" fontAlgn="b"/>
                      <a:r>
                        <a:rPr lang="en-US" sz="2800" u="none" strike="noStrike">
                          <a:effectLst/>
                        </a:rPr>
                        <a:t>Fits</a:t>
                      </a:r>
                      <a:endParaRPr lang="en-US" sz="2800" b="0" i="0" u="none" strike="noStrike">
                        <a:solidFill>
                          <a:srgbClr val="000000"/>
                        </a:solidFill>
                        <a:effectLst/>
                        <a:latin typeface="+mn-lt"/>
                      </a:endParaRPr>
                    </a:p>
                  </a:txBody>
                  <a:tcPr marL="9525" marR="9525" marT="9525" marB="0" anchor="b"/>
                </a:tc>
                <a:tc>
                  <a:txBody>
                    <a:bodyPr/>
                    <a:lstStyle/>
                    <a:p>
                      <a:pPr algn="l" fontAlgn="b"/>
                      <a:r>
                        <a:rPr lang="en-US" sz="2800" u="none" strike="noStrike" dirty="0">
                          <a:effectLst/>
                        </a:rPr>
                        <a:t>1</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454680745"/>
                  </a:ext>
                </a:extLst>
              </a:tr>
              <a:tr h="718457">
                <a:tc>
                  <a:txBody>
                    <a:bodyPr/>
                    <a:lstStyle/>
                    <a:p>
                      <a:pPr algn="l" fontAlgn="b"/>
                      <a:r>
                        <a:rPr lang="en-US" sz="2800" u="none" strike="noStrike">
                          <a:effectLst/>
                        </a:rPr>
                        <a:t>Persons</a:t>
                      </a:r>
                      <a:endParaRPr lang="en-US" sz="2800" b="0" i="0" u="none" strike="noStrike">
                        <a:solidFill>
                          <a:srgbClr val="000000"/>
                        </a:solidFill>
                        <a:effectLst/>
                        <a:latin typeface="+mn-lt"/>
                      </a:endParaRPr>
                    </a:p>
                  </a:txBody>
                  <a:tcPr marL="9525" marR="9525" marT="9525" marB="0" anchor="b"/>
                </a:tc>
                <a:tc>
                  <a:txBody>
                    <a:bodyPr/>
                    <a:lstStyle/>
                    <a:p>
                      <a:pPr algn="l" fontAlgn="b"/>
                      <a:r>
                        <a:rPr lang="en-US" sz="2800" u="none" strike="noStrike" dirty="0">
                          <a:effectLst/>
                        </a:rPr>
                        <a:t>1</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801551519"/>
                  </a:ext>
                </a:extLst>
              </a:tr>
              <a:tr h="718457">
                <a:tc>
                  <a:txBody>
                    <a:bodyPr/>
                    <a:lstStyle/>
                    <a:p>
                      <a:pPr algn="l" fontAlgn="b"/>
                      <a:r>
                        <a:rPr lang="en-US" sz="2800" u="none" strike="noStrike">
                          <a:effectLst/>
                        </a:rPr>
                        <a:t>Attitudes</a:t>
                      </a:r>
                      <a:endParaRPr lang="en-US" sz="2800" b="0" i="0" u="none" strike="noStrike">
                        <a:solidFill>
                          <a:srgbClr val="000000"/>
                        </a:solidFill>
                        <a:effectLst/>
                        <a:latin typeface="+mn-lt"/>
                      </a:endParaRPr>
                    </a:p>
                  </a:txBody>
                  <a:tcPr marL="9525" marR="9525" marT="9525" marB="0" anchor="b"/>
                </a:tc>
                <a:tc>
                  <a:txBody>
                    <a:bodyPr/>
                    <a:lstStyle/>
                    <a:p>
                      <a:pPr algn="l" fontAlgn="b"/>
                      <a:r>
                        <a:rPr lang="en-US" sz="2800" u="none" strike="noStrike" dirty="0">
                          <a:effectLst/>
                        </a:rPr>
                        <a:t>1</a:t>
                      </a:r>
                      <a:endParaRPr lang="en-US" sz="2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977001168"/>
                  </a:ext>
                </a:extLst>
              </a:tr>
            </a:tbl>
          </a:graphicData>
        </a:graphic>
      </p:graphicFrame>
      <p:sp>
        <p:nvSpPr>
          <p:cNvPr id="3" name="Rectangle 2"/>
          <p:cNvSpPr/>
          <p:nvPr/>
        </p:nvSpPr>
        <p:spPr>
          <a:xfrm>
            <a:off x="6244936" y="1128282"/>
            <a:ext cx="5081156" cy="4801314"/>
          </a:xfrm>
          <a:prstGeom prst="rect">
            <a:avLst/>
          </a:prstGeom>
        </p:spPr>
        <p:txBody>
          <a:bodyPr wrap="square">
            <a:spAutoFit/>
          </a:bodyPr>
          <a:lstStyle/>
          <a:p>
            <a:pPr marL="285750" indent="-285750">
              <a:buFont typeface="Arial" panose="020B0604020202020204" pitchFamily="34" charset="0"/>
              <a:buChar char="•"/>
            </a:pPr>
            <a:r>
              <a:rPr lang="en-US" dirty="0"/>
              <a:t>Many </a:t>
            </a:r>
            <a:r>
              <a:rPr lang="en-US" b="1" dirty="0"/>
              <a:t>persons of gravity</a:t>
            </a:r>
            <a:r>
              <a:rPr lang="en-US" dirty="0"/>
              <a:t> and weight saw great danger in a change like the first Reform Act, which left it to the Lords to assert themselves thereafter by an external force, instead of through a share in the internal composition of a body so formidable. W. E. Gladstone, </a:t>
            </a:r>
            <a:r>
              <a:rPr lang="en-US" i="1" dirty="0"/>
              <a:t>Kin Beyond the Sea</a:t>
            </a:r>
            <a:r>
              <a:rPr lang="en-US" dirty="0"/>
              <a:t>, N. Am. Rev. 179-213 (1878</a:t>
            </a:r>
            <a:r>
              <a:rPr lang="en-US" dirty="0" smtClean="0"/>
              <a:t>).</a:t>
            </a:r>
          </a:p>
          <a:p>
            <a:pPr marL="285750" indent="-285750">
              <a:buFont typeface="Arial" panose="020B0604020202020204" pitchFamily="34" charset="0"/>
              <a:buChar char="•"/>
            </a:pPr>
            <a:r>
              <a:rPr lang="en-US" dirty="0"/>
              <a:t>It was at this juncture, when the weeping of women was plentiful, when old men pulled long faces, and the very urchins of the street observed </a:t>
            </a:r>
            <a:r>
              <a:rPr lang="en-US" b="1" dirty="0"/>
              <a:t>periods of gravity</a:t>
            </a:r>
            <a:r>
              <a:rPr lang="en-US" dirty="0"/>
              <a:t> and even silence, that a notion entered the head of Mrs. </a:t>
            </a:r>
            <a:r>
              <a:rPr lang="en-US" dirty="0" err="1"/>
              <a:t>Tanberry</a:t>
            </a:r>
            <a:r>
              <a:rPr lang="en-US" dirty="0"/>
              <a:t> -- young Janie </a:t>
            </a:r>
            <a:r>
              <a:rPr lang="en-US" dirty="0" err="1"/>
              <a:t>Tanberry</a:t>
            </a:r>
            <a:r>
              <a:rPr lang="en-US" dirty="0"/>
              <a:t> -- to the effect that such things were all wrong. BOOTH TARKINGTON, THE TWO VANREVELS (Charles Scribner’s Sons 1902).</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77911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 of 1983</a:t>
            </a:r>
            <a:endParaRPr lang="en-US" dirty="0"/>
          </a:p>
        </p:txBody>
      </p:sp>
      <p:sp>
        <p:nvSpPr>
          <p:cNvPr id="3" name="Content Placeholder 2"/>
          <p:cNvSpPr>
            <a:spLocks noGrp="1"/>
          </p:cNvSpPr>
          <p:nvPr>
            <p:ph idx="1"/>
          </p:nvPr>
        </p:nvSpPr>
        <p:spPr/>
        <p:txBody>
          <a:bodyPr/>
          <a:lstStyle/>
          <a:p>
            <a:r>
              <a:rPr lang="en-US" dirty="0"/>
              <a:t>The Georgia Constitution of 1983 Article VI Section VI Paragraph V Review of Cases in the Court of Appeals provides: </a:t>
            </a:r>
            <a:endParaRPr lang="en-US" dirty="0" smtClean="0"/>
          </a:p>
          <a:p>
            <a:r>
              <a:rPr lang="en-US" dirty="0" smtClean="0"/>
              <a:t>“</a:t>
            </a:r>
            <a:r>
              <a:rPr lang="en-US" dirty="0"/>
              <a:t>The Supreme Court may review by certiorari cases in the Court of Appeals which are of gravity or great public importance.”</a:t>
            </a:r>
          </a:p>
        </p:txBody>
      </p:sp>
    </p:spTree>
    <p:extLst>
      <p:ext uri="{BB962C8B-B14F-4D97-AF65-F5344CB8AC3E}">
        <p14:creationId xmlns:p14="http://schemas.microsoft.com/office/powerpoint/2010/main" val="4093636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174010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p:txBody>
      </p:sp>
    </p:spTree>
    <p:extLst>
      <p:ext uri="{BB962C8B-B14F-4D97-AF65-F5344CB8AC3E}">
        <p14:creationId xmlns:p14="http://schemas.microsoft.com/office/powerpoint/2010/main" val="1098752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Corpus of Founding Era American English (COFEA)</a:t>
            </a:r>
            <a:endParaRPr lang="en-US" dirty="0"/>
          </a:p>
        </p:txBody>
      </p:sp>
      <p:sp>
        <p:nvSpPr>
          <p:cNvPr id="3" name="Content Placeholder 2"/>
          <p:cNvSpPr>
            <a:spLocks noGrp="1"/>
          </p:cNvSpPr>
          <p:nvPr>
            <p:ph idx="1"/>
          </p:nvPr>
        </p:nvSpPr>
        <p:spPr/>
        <p:txBody>
          <a:bodyPr>
            <a:normAutofit fontScale="92500"/>
          </a:bodyPr>
          <a:lstStyle/>
          <a:p>
            <a:r>
              <a:rPr lang="en-US" dirty="0" smtClean="0"/>
              <a:t>Search query: of gravity</a:t>
            </a:r>
          </a:p>
          <a:p>
            <a:r>
              <a:rPr lang="en-US" dirty="0" smtClean="0"/>
              <a:t>Searched for collocates</a:t>
            </a:r>
          </a:p>
          <a:p>
            <a:pPr lvl="1"/>
            <a:r>
              <a:rPr lang="en-US" dirty="0" smtClean="0"/>
              <a:t>Part of speech: noun</a:t>
            </a:r>
          </a:p>
          <a:p>
            <a:pPr lvl="1"/>
            <a:r>
              <a:rPr lang="en-US" dirty="0" smtClean="0"/>
              <a:t>Range: </a:t>
            </a:r>
            <a:r>
              <a:rPr lang="en-US" dirty="0" smtClean="0">
                <a:solidFill>
                  <a:schemeClr val="tx1"/>
                </a:solidFill>
              </a:rPr>
              <a:t>L2</a:t>
            </a:r>
          </a:p>
          <a:p>
            <a:r>
              <a:rPr lang="en-US" dirty="0" smtClean="0">
                <a:solidFill>
                  <a:schemeClr val="tx1"/>
                </a:solidFill>
              </a:rPr>
              <a:t>117 total observations </a:t>
            </a:r>
          </a:p>
          <a:p>
            <a:r>
              <a:rPr lang="en-US" dirty="0" smtClean="0">
                <a:solidFill>
                  <a:schemeClr val="tx1"/>
                </a:solidFill>
              </a:rPr>
              <a:t>106 observations after duplicates are removed</a:t>
            </a:r>
          </a:p>
          <a:p>
            <a:r>
              <a:rPr lang="en-US" dirty="0" smtClean="0">
                <a:solidFill>
                  <a:schemeClr val="tx1"/>
                </a:solidFill>
              </a:rPr>
              <a:t>Manually analyzed results and categorized nouns into scientific and non-scientific</a:t>
            </a:r>
          </a:p>
          <a:p>
            <a:endParaRPr lang="en-US" dirty="0" smtClean="0"/>
          </a:p>
          <a:p>
            <a:endParaRPr lang="en-US" dirty="0"/>
          </a:p>
          <a:p>
            <a:endParaRPr lang="en-US" dirty="0"/>
          </a:p>
        </p:txBody>
      </p:sp>
    </p:spTree>
    <p:extLst>
      <p:ext uri="{BB962C8B-B14F-4D97-AF65-F5344CB8AC3E}">
        <p14:creationId xmlns:p14="http://schemas.microsoft.com/office/powerpoint/2010/main" val="229152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0229" y="171641"/>
            <a:ext cx="9601196" cy="1303867"/>
          </a:xfrm>
        </p:spPr>
        <p:txBody>
          <a:bodyPr/>
          <a:lstStyle/>
          <a:p>
            <a:r>
              <a:rPr lang="en-US" dirty="0" smtClean="0"/>
              <a:t>COFEA Search Results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40103555"/>
              </p:ext>
            </p:extLst>
          </p:nvPr>
        </p:nvGraphicFramePr>
        <p:xfrm>
          <a:off x="644237" y="623454"/>
          <a:ext cx="4374572" cy="5715001"/>
        </p:xfrm>
        <a:graphic>
          <a:graphicData uri="http://schemas.openxmlformats.org/drawingml/2006/table">
            <a:tbl>
              <a:tblPr>
                <a:tableStyleId>{D7AC3CCA-C797-4891-BE02-D94E43425B78}</a:tableStyleId>
              </a:tblPr>
              <a:tblGrid>
                <a:gridCol w="2265217">
                  <a:extLst>
                    <a:ext uri="{9D8B030D-6E8A-4147-A177-3AD203B41FA5}">
                      <a16:colId xmlns:a16="http://schemas.microsoft.com/office/drawing/2014/main" val="1671945006"/>
                    </a:ext>
                  </a:extLst>
                </a:gridCol>
                <a:gridCol w="2109355">
                  <a:extLst>
                    <a:ext uri="{9D8B030D-6E8A-4147-A177-3AD203B41FA5}">
                      <a16:colId xmlns:a16="http://schemas.microsoft.com/office/drawing/2014/main" val="2328348303"/>
                    </a:ext>
                  </a:extLst>
                </a:gridCol>
              </a:tblGrid>
              <a:tr h="1012824">
                <a:tc gridSpan="2">
                  <a:txBody>
                    <a:bodyPr/>
                    <a:lstStyle/>
                    <a:p>
                      <a:pPr algn="ctr" fontAlgn="b"/>
                      <a:r>
                        <a:rPr lang="en-US" sz="2400" u="none" strike="noStrike" dirty="0">
                          <a:effectLst/>
                        </a:rPr>
                        <a:t>Collocate Search Results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965819962"/>
                  </a:ext>
                </a:extLst>
              </a:tr>
              <a:tr h="1012824">
                <a:tc>
                  <a:txBody>
                    <a:bodyPr/>
                    <a:lstStyle/>
                    <a:p>
                      <a:pPr algn="l" fontAlgn="b"/>
                      <a:r>
                        <a:rPr lang="en-US" sz="2400" u="none" strike="noStrike" dirty="0" smtClean="0">
                          <a:effectLst/>
                        </a:rPr>
                        <a:t>Total Observations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en-US" sz="2400" u="none" strike="noStrike" dirty="0">
                          <a:effectLst/>
                        </a:rPr>
                        <a:t>106</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a16="http://schemas.microsoft.com/office/drawing/2014/main" val="1714572407"/>
                  </a:ext>
                </a:extLst>
              </a:tr>
              <a:tr h="1089765">
                <a:tc>
                  <a:txBody>
                    <a:bodyPr/>
                    <a:lstStyle/>
                    <a:p>
                      <a:pPr algn="l" fontAlgn="b"/>
                      <a:r>
                        <a:rPr lang="en-US" sz="2400" u="none" strike="noStrike" dirty="0" smtClean="0">
                          <a:effectLst/>
                        </a:rPr>
                        <a:t>Different Noun </a:t>
                      </a:r>
                      <a:r>
                        <a:rPr lang="en-US" sz="2400" u="none" strike="noStrike" dirty="0">
                          <a:effectLst/>
                        </a:rPr>
                        <a:t>Collocates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en-US" sz="2400" u="none" strike="noStrike" dirty="0" smtClean="0">
                          <a:effectLst/>
                        </a:rPr>
                        <a:t>47 Different Nouns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a16="http://schemas.microsoft.com/office/drawing/2014/main" val="2380761063"/>
                  </a:ext>
                </a:extLst>
              </a:tr>
              <a:tr h="1089765">
                <a:tc>
                  <a:txBody>
                    <a:bodyPr/>
                    <a:lstStyle/>
                    <a:p>
                      <a:pPr marL="0" algn="l" defTabSz="457200" rtl="0" eaLnBrk="1" fontAlgn="b" latinLnBrk="0" hangingPunct="1"/>
                      <a:r>
                        <a:rPr lang="en-US" sz="2400" b="1" u="none" strike="noStrike" kern="1200" dirty="0">
                          <a:solidFill>
                            <a:schemeClr val="accent1">
                              <a:lumMod val="75000"/>
                            </a:schemeClr>
                          </a:solidFill>
                          <a:effectLst/>
                          <a:latin typeface="+mn-lt"/>
                          <a:ea typeface="+mn-ea"/>
                          <a:cs typeface="+mn-cs"/>
                        </a:rPr>
                        <a:t>Scientific Usage</a:t>
                      </a:r>
                    </a:p>
                  </a:txBody>
                  <a:tcPr marL="6350" marR="6350" marT="6350" marB="0" anchor="b">
                    <a:solidFill>
                      <a:schemeClr val="accent1">
                        <a:lumMod val="20000"/>
                        <a:lumOff val="80000"/>
                      </a:schemeClr>
                    </a:solidFill>
                  </a:tcPr>
                </a:tc>
                <a:tc>
                  <a:txBody>
                    <a:bodyPr/>
                    <a:lstStyle/>
                    <a:p>
                      <a:pPr algn="l" fontAlgn="b"/>
                      <a:r>
                        <a:rPr lang="en-US" sz="2400" u="none" strike="noStrike" dirty="0" smtClean="0">
                          <a:effectLst/>
                        </a:rPr>
                        <a:t>19 Noun</a:t>
                      </a:r>
                      <a:r>
                        <a:rPr lang="en-US" sz="2400" u="none" strike="noStrike" baseline="0" dirty="0" smtClean="0">
                          <a:effectLst/>
                        </a:rPr>
                        <a:t> Types</a:t>
                      </a:r>
                      <a:r>
                        <a:rPr lang="en-US" sz="2400" u="none" strike="noStrike" dirty="0" smtClean="0">
                          <a:effectLst/>
                        </a:rPr>
                        <a:t> 67 Observations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a16="http://schemas.microsoft.com/office/drawing/2014/main" val="3041185672"/>
                  </a:ext>
                </a:extLst>
              </a:tr>
              <a:tr h="1509823">
                <a:tc>
                  <a:txBody>
                    <a:bodyPr/>
                    <a:lstStyle/>
                    <a:p>
                      <a:pPr marL="0" algn="l" defTabSz="457200" rtl="0" eaLnBrk="1" fontAlgn="b" latinLnBrk="0" hangingPunct="1"/>
                      <a:r>
                        <a:rPr lang="en-US" sz="2400" b="1" u="none" strike="noStrike" kern="1200" dirty="0">
                          <a:solidFill>
                            <a:schemeClr val="accent3">
                              <a:lumMod val="75000"/>
                            </a:schemeClr>
                          </a:solidFill>
                          <a:effectLst/>
                          <a:latin typeface="+mn-lt"/>
                          <a:ea typeface="+mn-ea"/>
                          <a:cs typeface="+mn-cs"/>
                        </a:rPr>
                        <a:t>Non Scientific Usage</a:t>
                      </a:r>
                    </a:p>
                  </a:txBody>
                  <a:tcPr marL="6350" marR="6350" marT="6350" marB="0" anchor="b">
                    <a:solidFill>
                      <a:schemeClr val="accent1">
                        <a:lumMod val="20000"/>
                        <a:lumOff val="80000"/>
                      </a:schemeClr>
                    </a:solidFill>
                  </a:tcPr>
                </a:tc>
                <a:tc>
                  <a:txBody>
                    <a:bodyPr/>
                    <a:lstStyle/>
                    <a:p>
                      <a:pPr algn="l" fontAlgn="b"/>
                      <a:r>
                        <a:rPr lang="en-US" sz="2400" u="none" strike="noStrike" dirty="0" smtClean="0">
                          <a:effectLst/>
                        </a:rPr>
                        <a:t>28 Noun</a:t>
                      </a:r>
                      <a:r>
                        <a:rPr lang="en-US" sz="2400" u="none" strike="noStrike" baseline="0" dirty="0" smtClean="0">
                          <a:effectLst/>
                        </a:rPr>
                        <a:t> Types </a:t>
                      </a:r>
                      <a:r>
                        <a:rPr lang="en-US" sz="2400" u="none" strike="noStrike" dirty="0" smtClean="0">
                          <a:effectLst/>
                        </a:rPr>
                        <a:t>39 Observations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a16="http://schemas.microsoft.com/office/drawing/2014/main" val="482046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903172237"/>
              </p:ext>
            </p:extLst>
          </p:nvPr>
        </p:nvGraphicFramePr>
        <p:xfrm>
          <a:off x="5190257" y="1047462"/>
          <a:ext cx="3065318" cy="5240503"/>
        </p:xfrm>
        <a:graphic>
          <a:graphicData uri="http://schemas.openxmlformats.org/drawingml/2006/table">
            <a:tbl>
              <a:tblPr>
                <a:tableStyleId>{5C22544A-7EE6-4342-B048-85BDC9FD1C3A}</a:tableStyleId>
              </a:tblPr>
              <a:tblGrid>
                <a:gridCol w="1677952">
                  <a:extLst>
                    <a:ext uri="{9D8B030D-6E8A-4147-A177-3AD203B41FA5}">
                      <a16:colId xmlns:a16="http://schemas.microsoft.com/office/drawing/2014/main" val="1919074210"/>
                    </a:ext>
                  </a:extLst>
                </a:gridCol>
                <a:gridCol w="1387366">
                  <a:extLst>
                    <a:ext uri="{9D8B030D-6E8A-4147-A177-3AD203B41FA5}">
                      <a16:colId xmlns:a16="http://schemas.microsoft.com/office/drawing/2014/main" val="3498560676"/>
                    </a:ext>
                  </a:extLst>
                </a:gridCol>
              </a:tblGrid>
              <a:tr h="729688">
                <a:tc gridSpan="2">
                  <a:txBody>
                    <a:bodyPr/>
                    <a:lstStyle/>
                    <a:p>
                      <a:pPr marL="0" algn="l" defTabSz="457200" rtl="0" eaLnBrk="1" fontAlgn="b" latinLnBrk="0" hangingPunct="1"/>
                      <a:r>
                        <a:rPr lang="en-US" sz="2400" b="1" u="none" strike="noStrike" kern="1200" dirty="0">
                          <a:solidFill>
                            <a:schemeClr val="accent1">
                              <a:lumMod val="75000"/>
                            </a:schemeClr>
                          </a:solidFill>
                          <a:effectLst/>
                          <a:latin typeface="+mn-lt"/>
                          <a:ea typeface="+mn-ea"/>
                          <a:cs typeface="+mn-cs"/>
                        </a:rPr>
                        <a:t>Scientific </a:t>
                      </a:r>
                      <a:r>
                        <a:rPr lang="en-US" sz="2400" b="1" u="none" strike="noStrike" kern="1200" dirty="0" smtClean="0">
                          <a:solidFill>
                            <a:schemeClr val="accent1">
                              <a:lumMod val="75000"/>
                            </a:schemeClr>
                          </a:solidFill>
                          <a:effectLst/>
                          <a:latin typeface="+mn-lt"/>
                          <a:ea typeface="+mn-ea"/>
                          <a:cs typeface="+mn-cs"/>
                        </a:rPr>
                        <a:t>Usage Examples</a:t>
                      </a:r>
                      <a:endParaRPr lang="en-US" sz="2400" b="1" u="none" strike="noStrike" kern="1200" dirty="0">
                        <a:solidFill>
                          <a:schemeClr val="accent1">
                            <a:lumMod val="75000"/>
                          </a:schemeClr>
                        </a:solidFill>
                        <a:effectLst/>
                        <a:latin typeface="+mn-lt"/>
                        <a:ea typeface="+mn-ea"/>
                        <a:cs typeface="+mn-cs"/>
                      </a:endParaRPr>
                    </a:p>
                  </a:txBody>
                  <a:tcPr marL="6350" marR="6350" marT="6350" marB="0" anchor="b"/>
                </a:tc>
                <a:tc hMerge="1">
                  <a:txBody>
                    <a:bodyPr/>
                    <a:lstStyle/>
                    <a:p>
                      <a:endParaRPr lang="en-US"/>
                    </a:p>
                  </a:txBody>
                  <a:tcPr/>
                </a:tc>
                <a:extLst>
                  <a:ext uri="{0D108BD9-81ED-4DB2-BD59-A6C34878D82A}">
                    <a16:rowId xmlns:a16="http://schemas.microsoft.com/office/drawing/2014/main" val="3908500032"/>
                  </a:ext>
                </a:extLst>
              </a:tr>
              <a:tr h="452303">
                <a:tc>
                  <a:txBody>
                    <a:bodyPr/>
                    <a:lstStyle/>
                    <a:p>
                      <a:pPr algn="l" fontAlgn="b"/>
                      <a:r>
                        <a:rPr lang="en-US" sz="2000" b="1" u="none" strike="noStrike" dirty="0">
                          <a:effectLst/>
                        </a:rPr>
                        <a:t>Collocate</a:t>
                      </a:r>
                      <a:endParaRPr lang="en-US" sz="2000" b="1" i="0" u="none" strike="noStrike" dirty="0">
                        <a:solidFill>
                          <a:srgbClr val="000000"/>
                        </a:solidFill>
                        <a:effectLst/>
                        <a:latin typeface="Times New Roman" panose="02020603050405020304" pitchFamily="18" charset="0"/>
                      </a:endParaRPr>
                    </a:p>
                  </a:txBody>
                  <a:tcPr marL="6350" marR="6350" marT="6350" marB="0" anchor="b"/>
                </a:tc>
                <a:tc>
                  <a:txBody>
                    <a:bodyPr/>
                    <a:lstStyle/>
                    <a:p>
                      <a:pPr algn="l" fontAlgn="b"/>
                      <a:r>
                        <a:rPr lang="en-US" sz="2000" b="1" u="none" strike="noStrike" dirty="0">
                          <a:effectLst/>
                        </a:rPr>
                        <a:t>Frequency</a:t>
                      </a:r>
                      <a:endParaRPr lang="en-US" sz="2000" b="1" i="0" u="none" strike="noStrike" dirty="0">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2996692322"/>
                  </a:ext>
                </a:extLst>
              </a:tr>
              <a:tr h="41054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Centre(s)</a:t>
                      </a:r>
                      <a:endParaRPr lang="en-US" sz="24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19</a:t>
                      </a:r>
                      <a:endParaRPr lang="en-US" sz="2400" b="0" i="0" u="none" strike="noStrike" dirty="0" smtClean="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95810589"/>
                  </a:ext>
                </a:extLst>
              </a:tr>
              <a:tr h="404421">
                <a:tc>
                  <a:txBody>
                    <a:bodyPr/>
                    <a:lstStyle/>
                    <a:p>
                      <a:pPr marL="0" algn="l" defTabSz="457200" rtl="0" eaLnBrk="1" fontAlgn="b" latinLnBrk="0" hangingPunct="1"/>
                      <a:r>
                        <a:rPr lang="en-US" sz="2400" u="none" strike="noStrike" kern="1200" dirty="0" smtClean="0">
                          <a:solidFill>
                            <a:schemeClr val="dk1"/>
                          </a:solidFill>
                          <a:effectLst/>
                          <a:latin typeface="+mn-lt"/>
                          <a:ea typeface="+mn-ea"/>
                          <a:cs typeface="+mn-cs"/>
                        </a:rPr>
                        <a:t>Force</a:t>
                      </a:r>
                      <a:endParaRPr lang="en-US" sz="2400" u="none" strike="noStrike" kern="1200" dirty="0">
                        <a:solidFill>
                          <a:schemeClr val="dk1"/>
                        </a:solidFill>
                        <a:effectLst/>
                        <a:latin typeface="+mn-lt"/>
                        <a:ea typeface="+mn-ea"/>
                        <a:cs typeface="+mn-cs"/>
                      </a:endParaRPr>
                    </a:p>
                  </a:txBody>
                  <a:tcPr marL="6350" marR="6350" marT="6350" marB="0" anchor="b"/>
                </a:tc>
                <a:tc>
                  <a:txBody>
                    <a:bodyPr/>
                    <a:lstStyle/>
                    <a:p>
                      <a:pPr marL="0" algn="r" defTabSz="457200" rtl="0" eaLnBrk="1" fontAlgn="b" latinLnBrk="0" hangingPunct="1"/>
                      <a:r>
                        <a:rPr lang="en-US" sz="2400" u="none" strike="noStrike" kern="1200" dirty="0" smtClean="0">
                          <a:solidFill>
                            <a:schemeClr val="dk1"/>
                          </a:solidFill>
                          <a:effectLst/>
                          <a:latin typeface="+mn-lt"/>
                          <a:ea typeface="+mn-ea"/>
                          <a:cs typeface="+mn-cs"/>
                        </a:rPr>
                        <a:t>7</a:t>
                      </a:r>
                      <a:endParaRPr lang="en-US" sz="2400" u="none" strike="noStrike" kern="1200" dirty="0">
                        <a:solidFill>
                          <a:schemeClr val="dk1"/>
                        </a:solidFill>
                        <a:effectLst/>
                        <a:latin typeface="+mn-lt"/>
                        <a:ea typeface="+mn-ea"/>
                        <a:cs typeface="+mn-cs"/>
                      </a:endParaRPr>
                    </a:p>
                  </a:txBody>
                  <a:tcPr marL="6350" marR="6350" marT="6350" marB="0" anchor="b"/>
                </a:tc>
                <a:extLst>
                  <a:ext uri="{0D108BD9-81ED-4DB2-BD59-A6C34878D82A}">
                    <a16:rowId xmlns:a16="http://schemas.microsoft.com/office/drawing/2014/main" val="1133849523"/>
                  </a:ext>
                </a:extLst>
              </a:tr>
              <a:tr h="40442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Laws</a:t>
                      </a:r>
                      <a:endParaRPr lang="en-US" sz="24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7</a:t>
                      </a:r>
                      <a:endParaRPr lang="en-US" sz="2400" b="0" i="0" u="none" strike="noStrike" dirty="0" smtClean="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14922038"/>
                  </a:ext>
                </a:extLst>
              </a:tr>
              <a:tr h="40442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Center</a:t>
                      </a:r>
                      <a:endParaRPr lang="en-US" sz="24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5</a:t>
                      </a:r>
                      <a:endParaRPr lang="en-US" sz="2400" b="0" i="0" u="none" strike="noStrike" dirty="0" smtClean="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99021292"/>
                  </a:ext>
                </a:extLst>
              </a:tr>
              <a:tr h="40442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Law</a:t>
                      </a:r>
                      <a:endParaRPr lang="en-US" sz="24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4</a:t>
                      </a:r>
                      <a:endParaRPr lang="en-US" sz="2400" b="0" i="0" u="none" strike="noStrike" dirty="0" smtClean="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029848"/>
                  </a:ext>
                </a:extLst>
              </a:tr>
              <a:tr h="40442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Power</a:t>
                      </a:r>
                      <a:endParaRPr lang="en-US" sz="24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3</a:t>
                      </a:r>
                      <a:endParaRPr lang="en-US" sz="2400" b="0" i="0" u="none" strike="noStrike" dirty="0" smtClean="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72829466"/>
                  </a:ext>
                </a:extLst>
              </a:tr>
              <a:tr h="40442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Effects</a:t>
                      </a:r>
                      <a:endParaRPr lang="en-US" sz="24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2</a:t>
                      </a:r>
                      <a:endParaRPr lang="en-US" sz="2400" b="0" i="0" u="none" strike="noStrike" dirty="0" smtClean="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11706245"/>
                  </a:ext>
                </a:extLst>
              </a:tr>
              <a:tr h="40442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Principles</a:t>
                      </a:r>
                      <a:endParaRPr lang="en-US" sz="24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2</a:t>
                      </a:r>
                      <a:endParaRPr lang="en-US" sz="2400" b="0" i="0" u="none" strike="noStrike" dirty="0" smtClean="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51904131"/>
                  </a:ext>
                </a:extLst>
              </a:tr>
              <a:tr h="404421">
                <a:tc>
                  <a:txBody>
                    <a:bodyPr/>
                    <a:lstStyle/>
                    <a:p>
                      <a:pPr algn="l" fontAlgn="b"/>
                      <a:r>
                        <a:rPr lang="en-US" sz="2400" u="none" strike="noStrike">
                          <a:effectLst/>
                        </a:rPr>
                        <a:t>Powers</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60645036"/>
                  </a:ext>
                </a:extLst>
              </a:tr>
              <a:tr h="40442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Effect</a:t>
                      </a:r>
                      <a:endParaRPr lang="en-US" sz="24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en-US" sz="2400" u="none" strike="noStrike" dirty="0" smtClean="0">
                          <a:effectLst/>
                        </a:rPr>
                        <a:t>1</a:t>
                      </a:r>
                      <a:endParaRPr lang="en-US" sz="2400" b="0" i="0" u="none" strike="noStrike" dirty="0" smtClean="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4225157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26255145"/>
              </p:ext>
            </p:extLst>
          </p:nvPr>
        </p:nvGraphicFramePr>
        <p:xfrm>
          <a:off x="8427024" y="1047462"/>
          <a:ext cx="3065320" cy="5240502"/>
        </p:xfrm>
        <a:graphic>
          <a:graphicData uri="http://schemas.openxmlformats.org/drawingml/2006/table">
            <a:tbl>
              <a:tblPr>
                <a:tableStyleId>{5C22544A-7EE6-4342-B048-85BDC9FD1C3A}</a:tableStyleId>
              </a:tblPr>
              <a:tblGrid>
                <a:gridCol w="1532660">
                  <a:extLst>
                    <a:ext uri="{9D8B030D-6E8A-4147-A177-3AD203B41FA5}">
                      <a16:colId xmlns:a16="http://schemas.microsoft.com/office/drawing/2014/main" val="748843341"/>
                    </a:ext>
                  </a:extLst>
                </a:gridCol>
                <a:gridCol w="1532660">
                  <a:extLst>
                    <a:ext uri="{9D8B030D-6E8A-4147-A177-3AD203B41FA5}">
                      <a16:colId xmlns:a16="http://schemas.microsoft.com/office/drawing/2014/main" val="3770536029"/>
                    </a:ext>
                  </a:extLst>
                </a:gridCol>
              </a:tblGrid>
              <a:tr h="761003">
                <a:tc gridSpan="2">
                  <a:txBody>
                    <a:bodyPr/>
                    <a:lstStyle/>
                    <a:p>
                      <a:pPr marL="0" algn="l" defTabSz="457200" rtl="0" eaLnBrk="1" fontAlgn="b" latinLnBrk="0" hangingPunct="1"/>
                      <a:r>
                        <a:rPr lang="en-US" sz="2400" b="1" u="none" strike="noStrike" kern="1200" dirty="0">
                          <a:solidFill>
                            <a:schemeClr val="accent3">
                              <a:lumMod val="75000"/>
                            </a:schemeClr>
                          </a:solidFill>
                          <a:effectLst/>
                          <a:latin typeface="+mn-lt"/>
                          <a:ea typeface="+mn-ea"/>
                          <a:cs typeface="+mn-cs"/>
                        </a:rPr>
                        <a:t>Non Scientific </a:t>
                      </a:r>
                      <a:r>
                        <a:rPr lang="en-US" sz="2400" b="1" u="none" strike="noStrike" kern="1200" dirty="0" smtClean="0">
                          <a:solidFill>
                            <a:schemeClr val="accent3">
                              <a:lumMod val="75000"/>
                            </a:schemeClr>
                          </a:solidFill>
                          <a:effectLst/>
                          <a:latin typeface="+mn-lt"/>
                          <a:ea typeface="+mn-ea"/>
                          <a:cs typeface="+mn-cs"/>
                        </a:rPr>
                        <a:t>Usage Examples</a:t>
                      </a:r>
                      <a:endParaRPr lang="en-US" sz="2400" b="1" u="none" strike="noStrike" kern="1200" dirty="0">
                        <a:solidFill>
                          <a:schemeClr val="accent3">
                            <a:lumMod val="75000"/>
                          </a:schemeClr>
                        </a:solidFill>
                        <a:effectLst/>
                        <a:latin typeface="+mn-lt"/>
                        <a:ea typeface="+mn-ea"/>
                        <a:cs typeface="+mn-cs"/>
                      </a:endParaRPr>
                    </a:p>
                  </a:txBody>
                  <a:tcPr marL="6350" marR="6350" marT="6350" marB="0" anchor="b"/>
                </a:tc>
                <a:tc hMerge="1">
                  <a:txBody>
                    <a:bodyPr/>
                    <a:lstStyle/>
                    <a:p>
                      <a:endParaRPr lang="en-US"/>
                    </a:p>
                  </a:txBody>
                  <a:tcPr/>
                </a:tc>
                <a:extLst>
                  <a:ext uri="{0D108BD9-81ED-4DB2-BD59-A6C34878D82A}">
                    <a16:rowId xmlns:a16="http://schemas.microsoft.com/office/drawing/2014/main" val="165350024"/>
                  </a:ext>
                </a:extLst>
              </a:tr>
              <a:tr h="440618">
                <a:tc>
                  <a:txBody>
                    <a:bodyPr/>
                    <a:lstStyle/>
                    <a:p>
                      <a:pPr algn="l" fontAlgn="b"/>
                      <a:r>
                        <a:rPr lang="en-US" sz="2000" b="1" u="none" strike="noStrike" dirty="0">
                          <a:effectLst/>
                        </a:rPr>
                        <a:t>Collocate</a:t>
                      </a:r>
                      <a:endParaRPr lang="en-US" sz="2000" b="1" i="0" u="none" strike="noStrike" dirty="0">
                        <a:solidFill>
                          <a:srgbClr val="000000"/>
                        </a:solidFill>
                        <a:effectLst/>
                        <a:latin typeface="Times New Roman" panose="02020603050405020304" pitchFamily="18" charset="0"/>
                      </a:endParaRPr>
                    </a:p>
                  </a:txBody>
                  <a:tcPr marL="6350" marR="6350" marT="6350" marB="0" anchor="b"/>
                </a:tc>
                <a:tc>
                  <a:txBody>
                    <a:bodyPr/>
                    <a:lstStyle/>
                    <a:p>
                      <a:pPr algn="l" fontAlgn="b"/>
                      <a:r>
                        <a:rPr lang="en-US" sz="2000" b="1" u="none" strike="noStrike" dirty="0">
                          <a:effectLst/>
                        </a:rPr>
                        <a:t>Frequency</a:t>
                      </a:r>
                      <a:endParaRPr lang="en-US" sz="2000" b="1" i="0" u="none" strike="noStrike" dirty="0">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3224926799"/>
                  </a:ext>
                </a:extLst>
              </a:tr>
              <a:tr h="397246">
                <a:tc>
                  <a:txBody>
                    <a:bodyPr/>
                    <a:lstStyle/>
                    <a:p>
                      <a:pPr algn="l" fontAlgn="b"/>
                      <a:r>
                        <a:rPr lang="en-US" sz="2400" u="none" strike="noStrike" dirty="0">
                          <a:effectLst/>
                        </a:rPr>
                        <a:t>Air</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62457705"/>
                  </a:ext>
                </a:extLst>
              </a:tr>
              <a:tr h="428314">
                <a:tc>
                  <a:txBody>
                    <a:bodyPr/>
                    <a:lstStyle/>
                    <a:p>
                      <a:pPr algn="l" fontAlgn="b"/>
                      <a:r>
                        <a:rPr lang="en-US" sz="2400" u="none" strike="noStrike" dirty="0">
                          <a:effectLst/>
                        </a:rPr>
                        <a:t>Habit(s)</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3</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09320091"/>
                  </a:ext>
                </a:extLst>
              </a:tr>
              <a:tr h="415898">
                <a:tc>
                  <a:txBody>
                    <a:bodyPr/>
                    <a:lstStyle/>
                    <a:p>
                      <a:pPr algn="l" fontAlgn="b"/>
                      <a:r>
                        <a:rPr lang="en-US" sz="2400" u="none" strike="noStrike" dirty="0">
                          <a:effectLst/>
                        </a:rPr>
                        <a:t>Mixture</a:t>
                      </a:r>
                      <a:endParaRPr lang="en-US" sz="2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57007799"/>
                  </a:ext>
                </a:extLst>
              </a:tr>
              <a:tr h="428314">
                <a:tc>
                  <a:txBody>
                    <a:bodyPr/>
                    <a:lstStyle/>
                    <a:p>
                      <a:pPr algn="l" fontAlgn="b"/>
                      <a:r>
                        <a:rPr lang="en-US" sz="2400" u="none" strike="noStrike">
                          <a:effectLst/>
                        </a:rPr>
                        <a:t>Bounds</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22186396"/>
                  </a:ext>
                </a:extLst>
              </a:tr>
              <a:tr h="428314">
                <a:tc>
                  <a:txBody>
                    <a:bodyPr/>
                    <a:lstStyle/>
                    <a:p>
                      <a:pPr algn="l" fontAlgn="b"/>
                      <a:r>
                        <a:rPr lang="en-US" sz="2400" u="none" strike="noStrike">
                          <a:effectLst/>
                        </a:rPr>
                        <a:t>Degree</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60794286"/>
                  </a:ext>
                </a:extLst>
              </a:tr>
              <a:tr h="388159">
                <a:tc>
                  <a:txBody>
                    <a:bodyPr/>
                    <a:lstStyle/>
                    <a:p>
                      <a:pPr algn="l" fontAlgn="b"/>
                      <a:r>
                        <a:rPr lang="en-US" sz="2400" u="none" strike="noStrike">
                          <a:effectLst/>
                        </a:rPr>
                        <a:t>Deal</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6668813"/>
                  </a:ext>
                </a:extLst>
              </a:tr>
              <a:tr h="388159">
                <a:tc>
                  <a:txBody>
                    <a:bodyPr/>
                    <a:lstStyle/>
                    <a:p>
                      <a:pPr algn="l" fontAlgn="b"/>
                      <a:r>
                        <a:rPr lang="en-US" sz="2400" u="none" strike="noStrike">
                          <a:effectLst/>
                        </a:rPr>
                        <a:t>Ridicule</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67468972"/>
                  </a:ext>
                </a:extLst>
              </a:tr>
              <a:tr h="388159">
                <a:tc>
                  <a:txBody>
                    <a:bodyPr/>
                    <a:lstStyle/>
                    <a:p>
                      <a:pPr algn="l" fontAlgn="b"/>
                      <a:r>
                        <a:rPr lang="en-US" sz="2400" u="none" strike="noStrike">
                          <a:effectLst/>
                        </a:rPr>
                        <a:t>Man</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2</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72116478"/>
                  </a:ext>
                </a:extLst>
              </a:tr>
              <a:tr h="388159">
                <a:tc>
                  <a:txBody>
                    <a:bodyPr/>
                    <a:lstStyle/>
                    <a:p>
                      <a:pPr algn="l" fontAlgn="b"/>
                      <a:r>
                        <a:rPr lang="en-US" sz="2400" u="none" strike="noStrike">
                          <a:effectLst/>
                        </a:rPr>
                        <a:t>Temple</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75221489"/>
                  </a:ext>
                </a:extLst>
              </a:tr>
              <a:tr h="388159">
                <a:tc>
                  <a:txBody>
                    <a:bodyPr/>
                    <a:lstStyle/>
                    <a:p>
                      <a:pPr algn="l" fontAlgn="b"/>
                      <a:r>
                        <a:rPr lang="en-US" sz="2400" u="none" strike="noStrike">
                          <a:effectLst/>
                        </a:rPr>
                        <a:t>Stock</a:t>
                      </a:r>
                      <a:endParaRPr lang="en-US" sz="2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2400" u="none" strike="noStrike" dirty="0">
                          <a:effectLst/>
                        </a:rPr>
                        <a:t>1</a:t>
                      </a:r>
                      <a:endParaRPr lang="en-US" sz="2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79913975"/>
                  </a:ext>
                </a:extLst>
              </a:tr>
            </a:tbl>
          </a:graphicData>
        </a:graphic>
      </p:graphicFrame>
    </p:spTree>
    <p:extLst>
      <p:ext uri="{BB962C8B-B14F-4D97-AF65-F5344CB8AC3E}">
        <p14:creationId xmlns:p14="http://schemas.microsoft.com/office/powerpoint/2010/main" val="2278103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 Scientific Usage</a:t>
            </a:r>
          </a:p>
        </p:txBody>
      </p:sp>
      <p:sp>
        <p:nvSpPr>
          <p:cNvPr id="3" name="Content Placeholder 2"/>
          <p:cNvSpPr>
            <a:spLocks noGrp="1"/>
          </p:cNvSpPr>
          <p:nvPr>
            <p:ph idx="1"/>
          </p:nvPr>
        </p:nvSpPr>
        <p:spPr/>
        <p:txBody>
          <a:bodyPr>
            <a:normAutofit lnSpcReduction="10000"/>
          </a:bodyPr>
          <a:lstStyle/>
          <a:p>
            <a:r>
              <a:rPr lang="en-US" dirty="0"/>
              <a:t>All this time the </a:t>
            </a:r>
            <a:r>
              <a:rPr lang="en-US" dirty="0" smtClean="0"/>
              <a:t>chief,</a:t>
            </a:r>
            <a:r>
              <a:rPr lang="en-US" dirty="0"/>
              <a:t> and his whole </a:t>
            </a:r>
            <a:r>
              <a:rPr lang="en-US" dirty="0" smtClean="0"/>
              <a:t>circle,</a:t>
            </a:r>
            <a:r>
              <a:rPr lang="en-US" dirty="0"/>
              <a:t> sat with a great </a:t>
            </a:r>
            <a:r>
              <a:rPr lang="en-US" b="1" dirty="0"/>
              <a:t>deal of </a:t>
            </a:r>
            <a:r>
              <a:rPr lang="en-US" b="1" dirty="0" smtClean="0"/>
              <a:t>gravity</a:t>
            </a:r>
            <a:r>
              <a:rPr lang="en-US" dirty="0" smtClean="0"/>
              <a:t>   </a:t>
            </a:r>
            <a:r>
              <a:rPr lang="en-US" dirty="0"/>
              <a:t> </a:t>
            </a:r>
            <a:r>
              <a:rPr lang="en-US" dirty="0" smtClean="0"/>
              <a:t>hardly</a:t>
            </a:r>
            <a:r>
              <a:rPr lang="en-US" dirty="0"/>
              <a:t> speaking a syllable to each </a:t>
            </a:r>
            <a:r>
              <a:rPr lang="en-US" dirty="0" smtClean="0"/>
              <a:t>other. </a:t>
            </a:r>
            <a:r>
              <a:rPr lang="en-US" dirty="0"/>
              <a:t>A voyage to the Pacific Ocean; for making discoveries in the northern hemisphere: performed under the direction of Captains Cook, </a:t>
            </a:r>
            <a:r>
              <a:rPr lang="en-US" dirty="0" err="1"/>
              <a:t>Clerke</a:t>
            </a:r>
            <a:r>
              <a:rPr lang="en-US" dirty="0"/>
              <a:t>, and Gore, in the years 1776, 1777, 1778, 1779, 1780. / By Captain James Cook, F.R.S. and Captain James King, LL.D. and F.R.S</a:t>
            </a:r>
            <a:r>
              <a:rPr lang="en-US" dirty="0" smtClean="0"/>
              <a:t>.</a:t>
            </a:r>
          </a:p>
          <a:p>
            <a:r>
              <a:rPr lang="en-US" dirty="0"/>
              <a:t>We found him to be a </a:t>
            </a:r>
            <a:r>
              <a:rPr lang="en-US" b="1" dirty="0"/>
              <a:t>man of gravity</a:t>
            </a:r>
            <a:r>
              <a:rPr lang="en-US" dirty="0"/>
              <a:t> and good </a:t>
            </a:r>
            <a:r>
              <a:rPr lang="en-US" dirty="0" smtClean="0"/>
              <a:t>sense.</a:t>
            </a:r>
            <a:r>
              <a:rPr lang="en-US" dirty="0"/>
              <a:t> He viewed the </a:t>
            </a:r>
            <a:r>
              <a:rPr lang="en-US" dirty="0" smtClean="0"/>
              <a:t>ship,</a:t>
            </a:r>
            <a:r>
              <a:rPr lang="en-US" dirty="0"/>
              <a:t> </a:t>
            </a:r>
            <a:r>
              <a:rPr lang="en-US" dirty="0" smtClean="0"/>
              <a:t>   and</a:t>
            </a:r>
            <a:r>
              <a:rPr lang="en-US" dirty="0"/>
              <a:t> the various new </a:t>
            </a:r>
            <a:r>
              <a:rPr lang="en-US" dirty="0" smtClean="0"/>
              <a:t>objects,</a:t>
            </a:r>
            <a:r>
              <a:rPr lang="en-US" dirty="0"/>
              <a:t> with particular </a:t>
            </a:r>
            <a:r>
              <a:rPr lang="en-US" dirty="0" smtClean="0"/>
              <a:t>attention;</a:t>
            </a:r>
            <a:r>
              <a:rPr lang="en-US" dirty="0"/>
              <a:t> and asked many </a:t>
            </a:r>
            <a:r>
              <a:rPr lang="en-US" dirty="0" smtClean="0"/>
              <a:t>         pertinent</a:t>
            </a:r>
            <a:r>
              <a:rPr lang="en-US" dirty="0"/>
              <a:t> </a:t>
            </a:r>
            <a:r>
              <a:rPr lang="en-US" dirty="0" smtClean="0"/>
              <a:t>questions.</a:t>
            </a:r>
            <a:r>
              <a:rPr lang="en-US" dirty="0"/>
              <a:t> </a:t>
            </a:r>
            <a:r>
              <a:rPr lang="en-US" i="1" smtClean="0"/>
              <a:t>Id</a:t>
            </a:r>
            <a:r>
              <a:rPr lang="en-US" smtClean="0"/>
              <a:t>.</a:t>
            </a:r>
            <a:endParaRPr lang="en-US" dirty="0" smtClean="0"/>
          </a:p>
          <a:p>
            <a:endParaRPr lang="en-US" dirty="0"/>
          </a:p>
        </p:txBody>
      </p:sp>
    </p:spTree>
    <p:extLst>
      <p:ext uri="{BB962C8B-B14F-4D97-AF65-F5344CB8AC3E}">
        <p14:creationId xmlns:p14="http://schemas.microsoft.com/office/powerpoint/2010/main" val="28651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a:t>(1) </a:t>
            </a:r>
            <a:r>
              <a:rPr lang="en-US" dirty="0" smtClean="0"/>
              <a:t>The meaning of cases “of gravity” are cases of a grave, serious, </a:t>
            </a:r>
            <a:r>
              <a:rPr lang="en-US" dirty="0"/>
              <a:t>or </a:t>
            </a:r>
            <a:r>
              <a:rPr lang="en-US" dirty="0" smtClean="0"/>
              <a:t>solemn nature and cases of “great public importance” apply to a wide collective of people</a:t>
            </a:r>
            <a:endParaRPr lang="en-US" dirty="0"/>
          </a:p>
          <a:p>
            <a:r>
              <a:rPr lang="en-US" dirty="0"/>
              <a:t>(2) </a:t>
            </a:r>
            <a:r>
              <a:rPr lang="en-US" dirty="0" smtClean="0"/>
              <a:t>The meaning of the phrase “</a:t>
            </a:r>
            <a:r>
              <a:rPr lang="en-US" dirty="0"/>
              <a:t>o</a:t>
            </a:r>
            <a:r>
              <a:rPr lang="en-US" dirty="0" smtClean="0"/>
              <a:t>f </a:t>
            </a:r>
            <a:r>
              <a:rPr lang="en-US" dirty="0"/>
              <a:t>gravity” typically describes single actors versus “great public importance” that applies to a wide collective of people</a:t>
            </a:r>
          </a:p>
          <a:p>
            <a:endParaRPr lang="en-US" dirty="0"/>
          </a:p>
        </p:txBody>
      </p:sp>
    </p:spTree>
    <p:extLst>
      <p:ext uri="{BB962C8B-B14F-4D97-AF65-F5344CB8AC3E}">
        <p14:creationId xmlns:p14="http://schemas.microsoft.com/office/powerpoint/2010/main" val="2628846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Supreme Court Precedent</a:t>
            </a:r>
            <a:endParaRPr lang="en-US" dirty="0"/>
          </a:p>
        </p:txBody>
      </p:sp>
      <p:sp>
        <p:nvSpPr>
          <p:cNvPr id="3" name="Content Placeholder 2"/>
          <p:cNvSpPr>
            <a:spLocks noGrp="1"/>
          </p:cNvSpPr>
          <p:nvPr>
            <p:ph idx="1"/>
          </p:nvPr>
        </p:nvSpPr>
        <p:spPr/>
        <p:txBody>
          <a:bodyPr>
            <a:normAutofit fontScale="77500" lnSpcReduction="20000"/>
          </a:bodyPr>
          <a:lstStyle/>
          <a:p>
            <a:r>
              <a:rPr lang="en-US" dirty="0"/>
              <a:t>In </a:t>
            </a:r>
            <a:r>
              <a:rPr lang="en-US" i="1" dirty="0"/>
              <a:t>Todd v. </a:t>
            </a:r>
            <a:r>
              <a:rPr lang="en-US" i="1" dirty="0" err="1"/>
              <a:t>Dekle</a:t>
            </a:r>
            <a:r>
              <a:rPr lang="en-US" dirty="0"/>
              <a:t>, decided five years before 1983, the Court held that certiorari will not be granted except in cases of </a:t>
            </a:r>
            <a:r>
              <a:rPr lang="en-US" b="1" dirty="0"/>
              <a:t>public gravity and importance</a:t>
            </a:r>
            <a:r>
              <a:rPr lang="en-US" dirty="0"/>
              <a:t>, which is </a:t>
            </a:r>
            <a:r>
              <a:rPr lang="en-US" dirty="0" smtClean="0"/>
              <a:t>valid </a:t>
            </a:r>
            <a:r>
              <a:rPr lang="en-US" dirty="0"/>
              <a:t>today.</a:t>
            </a:r>
            <a:r>
              <a:rPr lang="en-US" baseline="30000" dirty="0"/>
              <a:t> </a:t>
            </a:r>
            <a:r>
              <a:rPr lang="en-US" i="1" dirty="0"/>
              <a:t>Todd v. </a:t>
            </a:r>
            <a:r>
              <a:rPr lang="en-US" i="1" dirty="0" err="1"/>
              <a:t>Dekle</a:t>
            </a:r>
            <a:r>
              <a:rPr lang="en-US" dirty="0"/>
              <a:t>, 240 Ga. 842 (1978</a:t>
            </a:r>
            <a:r>
              <a:rPr lang="en-US" dirty="0" smtClean="0"/>
              <a:t>).</a:t>
            </a:r>
          </a:p>
          <a:p>
            <a:r>
              <a:rPr lang="en-US" dirty="0"/>
              <a:t>In </a:t>
            </a:r>
            <a:r>
              <a:rPr lang="en-US" i="1" dirty="0"/>
              <a:t>State v. Tyson</a:t>
            </a:r>
            <a:r>
              <a:rPr lang="en-US" dirty="0"/>
              <a:t>, decided in 2001, the Court held to have jurisdiction to review any decision of the court of appeals by certiorari so long as the case presents an issue of </a:t>
            </a:r>
            <a:r>
              <a:rPr lang="en-US" b="1" dirty="0"/>
              <a:t>great concern, gravity, and importance</a:t>
            </a:r>
            <a:r>
              <a:rPr lang="en-US" dirty="0"/>
              <a:t> to the public citing the Supreme Court Rules Rule 40 Standard for </a:t>
            </a:r>
            <a:r>
              <a:rPr lang="en-US" dirty="0" smtClean="0"/>
              <a:t>Granting</a:t>
            </a:r>
          </a:p>
          <a:p>
            <a:r>
              <a:rPr lang="en-US" dirty="0" smtClean="0"/>
              <a:t>In </a:t>
            </a:r>
            <a:r>
              <a:rPr lang="en-US" i="1" dirty="0" err="1" smtClean="0"/>
              <a:t>Mobuary</a:t>
            </a:r>
            <a:r>
              <a:rPr lang="en-US" i="1" dirty="0" smtClean="0"/>
              <a:t> v. the State</a:t>
            </a:r>
            <a:r>
              <a:rPr lang="en-US" dirty="0" smtClean="0"/>
              <a:t>, the </a:t>
            </a:r>
            <a:r>
              <a:rPr lang="en-US" dirty="0"/>
              <a:t>Court opined that the case addressed an issue of great public importance by presenting the opportunity to apply the tolling effect of statewide judicial emergency orders, thereby making the petitioner’s petition timely and erroneously dismissed by the Court of Appeals, and implied elsewise this routine correction-of-error petition would have been denied.</a:t>
            </a:r>
          </a:p>
          <a:p>
            <a:endParaRPr lang="en-US" dirty="0"/>
          </a:p>
          <a:p>
            <a:endParaRPr lang="en-US" dirty="0" smtClean="0"/>
          </a:p>
        </p:txBody>
      </p:sp>
    </p:spTree>
    <p:extLst>
      <p:ext uri="{BB962C8B-B14F-4D97-AF65-F5344CB8AC3E}">
        <p14:creationId xmlns:p14="http://schemas.microsoft.com/office/powerpoint/2010/main" val="1017230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Supreme Court Precedent</a:t>
            </a:r>
            <a:endParaRPr lang="en-US" dirty="0"/>
          </a:p>
        </p:txBody>
      </p:sp>
      <p:sp>
        <p:nvSpPr>
          <p:cNvPr id="3" name="Content Placeholder 2"/>
          <p:cNvSpPr>
            <a:spLocks noGrp="1"/>
          </p:cNvSpPr>
          <p:nvPr>
            <p:ph idx="1"/>
          </p:nvPr>
        </p:nvSpPr>
        <p:spPr/>
        <p:txBody>
          <a:bodyPr/>
          <a:lstStyle/>
          <a:p>
            <a:r>
              <a:rPr lang="en-US" dirty="0"/>
              <a:t>In </a:t>
            </a:r>
            <a:r>
              <a:rPr lang="en-US" i="1" dirty="0"/>
              <a:t>Baily v. U.S.</a:t>
            </a:r>
            <a:r>
              <a:rPr lang="en-US" dirty="0"/>
              <a:t>, the United States Supreme Court interpreted </a:t>
            </a:r>
            <a:r>
              <a:rPr lang="en-US" dirty="0">
                <a:solidFill>
                  <a:schemeClr val="tx1"/>
                </a:solidFill>
              </a:rPr>
              <a:t>18 U.S.C. § 924(c)(1) </a:t>
            </a:r>
            <a:r>
              <a:rPr lang="en-US" dirty="0" smtClean="0"/>
              <a:t>and held that words are given their ordinary and natural meaning when interpreting them and </a:t>
            </a:r>
            <a:r>
              <a:rPr lang="en-US" dirty="0"/>
              <a:t>the canon of </a:t>
            </a:r>
            <a:r>
              <a:rPr lang="en-US" dirty="0" err="1"/>
              <a:t>surplusage</a:t>
            </a:r>
            <a:r>
              <a:rPr lang="en-US" dirty="0"/>
              <a:t> that strives to give every word and provision its own </a:t>
            </a:r>
            <a:r>
              <a:rPr lang="en-US" dirty="0" smtClean="0"/>
              <a:t>effect. </a:t>
            </a:r>
            <a:r>
              <a:rPr lang="en-US" i="1" dirty="0" smtClean="0"/>
              <a:t>Bailey </a:t>
            </a:r>
            <a:r>
              <a:rPr lang="en-US" i="1" dirty="0"/>
              <a:t>v. U.S.</a:t>
            </a:r>
            <a:r>
              <a:rPr lang="en-US" dirty="0"/>
              <a:t>, 516 U.S. 137 (1995</a:t>
            </a:r>
            <a:r>
              <a:rPr lang="en-US" dirty="0" smtClean="0"/>
              <a:t>).</a:t>
            </a:r>
          </a:p>
          <a:p>
            <a:r>
              <a:rPr lang="en-US" dirty="0" smtClean="0"/>
              <a:t>In </a:t>
            </a:r>
            <a:r>
              <a:rPr lang="en-US" i="1" dirty="0" smtClean="0"/>
              <a:t>Milner v. Department of Navy</a:t>
            </a:r>
            <a:r>
              <a:rPr lang="en-US" dirty="0" smtClean="0"/>
              <a:t>, the Court held that </a:t>
            </a:r>
            <a:r>
              <a:rPr lang="en-US" dirty="0"/>
              <a:t>statutes should be read to avoid making any provision “superfluous, void, or insignificant</a:t>
            </a:r>
            <a:r>
              <a:rPr lang="en-US" dirty="0" smtClean="0"/>
              <a:t>”. </a:t>
            </a:r>
            <a:r>
              <a:rPr lang="en-US" i="1" dirty="0"/>
              <a:t>Milner v. Department of Navy</a:t>
            </a:r>
            <a:r>
              <a:rPr lang="en-US" dirty="0"/>
              <a:t>, 562 U.S. 562 (2011). </a:t>
            </a:r>
            <a:endParaRPr lang="en-US" dirty="0" smtClean="0"/>
          </a:p>
          <a:p>
            <a:endParaRPr lang="en-US" dirty="0"/>
          </a:p>
        </p:txBody>
      </p:sp>
    </p:spTree>
    <p:extLst>
      <p:ext uri="{BB962C8B-B14F-4D97-AF65-F5344CB8AC3E}">
        <p14:creationId xmlns:p14="http://schemas.microsoft.com/office/powerpoint/2010/main" val="3531592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Research Questions</a:t>
            </a:r>
            <a:endParaRPr lang="en-US" dirty="0"/>
          </a:p>
        </p:txBody>
      </p:sp>
      <p:sp>
        <p:nvSpPr>
          <p:cNvPr id="3" name="Content Placeholder 2"/>
          <p:cNvSpPr>
            <a:spLocks noGrp="1"/>
          </p:cNvSpPr>
          <p:nvPr>
            <p:ph idx="1"/>
          </p:nvPr>
        </p:nvSpPr>
        <p:spPr/>
        <p:txBody>
          <a:bodyPr>
            <a:normAutofit/>
          </a:bodyPr>
          <a:lstStyle/>
          <a:p>
            <a:r>
              <a:rPr lang="en-US" dirty="0"/>
              <a:t>(1) </a:t>
            </a:r>
            <a:r>
              <a:rPr lang="en-US" dirty="0" smtClean="0"/>
              <a:t>What </a:t>
            </a:r>
            <a:r>
              <a:rPr lang="en-US" dirty="0"/>
              <a:t>is the </a:t>
            </a:r>
            <a:r>
              <a:rPr lang="en-US" dirty="0" smtClean="0"/>
              <a:t>meaning of the phrase “of </a:t>
            </a:r>
            <a:r>
              <a:rPr lang="en-US" dirty="0"/>
              <a:t>gravity or great public </a:t>
            </a:r>
            <a:r>
              <a:rPr lang="en-US" dirty="0" smtClean="0"/>
              <a:t>importance” during the time the Constitution was ratified?</a:t>
            </a:r>
          </a:p>
          <a:p>
            <a:r>
              <a:rPr lang="en-US" dirty="0" smtClean="0"/>
              <a:t>(</a:t>
            </a:r>
            <a:r>
              <a:rPr lang="en-US" dirty="0"/>
              <a:t>2</a:t>
            </a:r>
            <a:r>
              <a:rPr lang="en-US" dirty="0" smtClean="0"/>
              <a:t>) Does </a:t>
            </a:r>
            <a:r>
              <a:rPr lang="en-US" dirty="0"/>
              <a:t>the meaning “of gravity” separate it from “great public importance</a:t>
            </a:r>
            <a:r>
              <a:rPr lang="en-US" dirty="0" smtClean="0"/>
              <a:t>”?</a:t>
            </a:r>
          </a:p>
          <a:p>
            <a:pPr lvl="1"/>
            <a:r>
              <a:rPr lang="en-US" sz="2400" dirty="0" smtClean="0"/>
              <a:t>Does that difference refer to cases of an individual versus collective nature?</a:t>
            </a:r>
          </a:p>
        </p:txBody>
      </p:sp>
    </p:spTree>
    <p:extLst>
      <p:ext uri="{BB962C8B-B14F-4D97-AF65-F5344CB8AC3E}">
        <p14:creationId xmlns:p14="http://schemas.microsoft.com/office/powerpoint/2010/main" val="686186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Corpus: COHA</a:t>
            </a:r>
          </a:p>
          <a:p>
            <a:r>
              <a:rPr lang="en-US" dirty="0" smtClean="0"/>
              <a:t>Total Search Results for “Of Gravity”: 1512 observations</a:t>
            </a:r>
          </a:p>
          <a:p>
            <a:r>
              <a:rPr lang="en-US" dirty="0" smtClean="0"/>
              <a:t>Time Period: 1980 – 1990</a:t>
            </a:r>
          </a:p>
          <a:p>
            <a:r>
              <a:rPr lang="en-US" dirty="0" smtClean="0"/>
              <a:t>Preliminary Search Results: 212 observations of the phrase “of gravity”</a:t>
            </a:r>
          </a:p>
          <a:p>
            <a:pPr lvl="1"/>
            <a:r>
              <a:rPr lang="en-US" dirty="0" smtClean="0"/>
              <a:t>Often following various nouns that can be categorized into </a:t>
            </a:r>
            <a:r>
              <a:rPr lang="en-US" b="1" dirty="0" smtClean="0"/>
              <a:t>scientific</a:t>
            </a:r>
            <a:r>
              <a:rPr lang="en-US" dirty="0" smtClean="0"/>
              <a:t> and </a:t>
            </a:r>
            <a:r>
              <a:rPr lang="en-US" b="1" dirty="0" smtClean="0"/>
              <a:t>non-scientific</a:t>
            </a:r>
            <a:r>
              <a:rPr lang="en-US" dirty="0" smtClean="0"/>
              <a:t> use</a:t>
            </a:r>
          </a:p>
          <a:p>
            <a:pPr lvl="1"/>
            <a:r>
              <a:rPr lang="en-US" b="1" dirty="0" smtClean="0"/>
              <a:t>Scientific</a:t>
            </a:r>
            <a:r>
              <a:rPr lang="en-US" dirty="0" smtClean="0"/>
              <a:t> and </a:t>
            </a:r>
            <a:r>
              <a:rPr lang="en-US" b="1" dirty="0" smtClean="0"/>
              <a:t>non-scientific</a:t>
            </a:r>
            <a:r>
              <a:rPr lang="en-US" dirty="0" smtClean="0"/>
              <a:t> use of the phrase is highly patterned and dependent upon the noun it follows</a:t>
            </a:r>
          </a:p>
          <a:p>
            <a:pPr lvl="1"/>
            <a:endParaRPr lang="en-US" dirty="0"/>
          </a:p>
        </p:txBody>
      </p:sp>
    </p:spTree>
    <p:extLst>
      <p:ext uri="{BB962C8B-B14F-4D97-AF65-F5344CB8AC3E}">
        <p14:creationId xmlns:p14="http://schemas.microsoft.com/office/powerpoint/2010/main" val="2391070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II: Collocate Search</a:t>
            </a:r>
            <a:endParaRPr lang="en-US" dirty="0"/>
          </a:p>
        </p:txBody>
      </p:sp>
      <p:sp>
        <p:nvSpPr>
          <p:cNvPr id="3" name="Content Placeholder 2"/>
          <p:cNvSpPr>
            <a:spLocks noGrp="1"/>
          </p:cNvSpPr>
          <p:nvPr>
            <p:ph idx="1"/>
          </p:nvPr>
        </p:nvSpPr>
        <p:spPr/>
        <p:txBody>
          <a:bodyPr/>
          <a:lstStyle/>
          <a:p>
            <a:r>
              <a:rPr lang="en-US" dirty="0" smtClean="0"/>
              <a:t>Under the Collocates tab search query: of gravity</a:t>
            </a:r>
          </a:p>
          <a:p>
            <a:r>
              <a:rPr lang="en-US" dirty="0" smtClean="0"/>
              <a:t>Part of Speech: NOUN</a:t>
            </a:r>
          </a:p>
          <a:p>
            <a:r>
              <a:rPr lang="en-US" dirty="0" smtClean="0"/>
              <a:t>2 words to the left of the phrase</a:t>
            </a:r>
          </a:p>
          <a:p>
            <a:r>
              <a:rPr lang="en-US" dirty="0" smtClean="0"/>
              <a:t>Time Period: 1990-1980</a:t>
            </a:r>
          </a:p>
        </p:txBody>
      </p:sp>
    </p:spTree>
    <p:extLst>
      <p:ext uri="{BB962C8B-B14F-4D97-AF65-F5344CB8AC3E}">
        <p14:creationId xmlns:p14="http://schemas.microsoft.com/office/powerpoint/2010/main" val="1101373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086" y="239093"/>
            <a:ext cx="9601196" cy="1303867"/>
          </a:xfrm>
        </p:spPr>
        <p:txBody>
          <a:bodyPr/>
          <a:lstStyle/>
          <a:p>
            <a:r>
              <a:rPr lang="en-US" dirty="0" smtClean="0"/>
              <a:t>				</a:t>
            </a:r>
            <a:r>
              <a:rPr lang="en-US" sz="4000" dirty="0" smtClean="0"/>
              <a:t>Collocate Search from 1980 - 1990</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1701962"/>
              </p:ext>
            </p:extLst>
          </p:nvPr>
        </p:nvGraphicFramePr>
        <p:xfrm>
          <a:off x="7857834" y="1179255"/>
          <a:ext cx="3568700" cy="5039360"/>
        </p:xfrm>
        <a:graphic>
          <a:graphicData uri="http://schemas.openxmlformats.org/drawingml/2006/table">
            <a:tbl>
              <a:tblPr>
                <a:tableStyleId>{5C22544A-7EE6-4342-B048-85BDC9FD1C3A}</a:tableStyleId>
              </a:tblPr>
              <a:tblGrid>
                <a:gridCol w="2224644">
                  <a:extLst>
                    <a:ext uri="{9D8B030D-6E8A-4147-A177-3AD203B41FA5}">
                      <a16:colId xmlns:a16="http://schemas.microsoft.com/office/drawing/2014/main" val="1888345077"/>
                    </a:ext>
                  </a:extLst>
                </a:gridCol>
                <a:gridCol w="1344056">
                  <a:extLst>
                    <a:ext uri="{9D8B030D-6E8A-4147-A177-3AD203B41FA5}">
                      <a16:colId xmlns:a16="http://schemas.microsoft.com/office/drawing/2014/main" val="471956125"/>
                    </a:ext>
                  </a:extLst>
                </a:gridCol>
              </a:tblGrid>
              <a:tr h="271085">
                <a:tc gridSpan="2">
                  <a:txBody>
                    <a:bodyPr/>
                    <a:lstStyle/>
                    <a:p>
                      <a:pPr marL="0" algn="l" defTabSz="457200" rtl="0" eaLnBrk="1" fontAlgn="b" latinLnBrk="0" hangingPunct="1"/>
                      <a:r>
                        <a:rPr lang="en-US" sz="2400" b="1" u="none" strike="noStrike" kern="1200" dirty="0">
                          <a:solidFill>
                            <a:schemeClr val="accent1">
                              <a:lumMod val="50000"/>
                            </a:schemeClr>
                          </a:solidFill>
                          <a:effectLst/>
                          <a:latin typeface="+mn-lt"/>
                          <a:ea typeface="+mn-ea"/>
                          <a:cs typeface="+mn-cs"/>
                        </a:rPr>
                        <a:t>Scientific </a:t>
                      </a:r>
                      <a:r>
                        <a:rPr lang="en-US" sz="2400" b="1" u="none" strike="noStrike" kern="1200" dirty="0" smtClean="0">
                          <a:solidFill>
                            <a:schemeClr val="accent1">
                              <a:lumMod val="50000"/>
                            </a:schemeClr>
                          </a:solidFill>
                          <a:effectLst/>
                          <a:latin typeface="+mn-lt"/>
                          <a:ea typeface="+mn-ea"/>
                          <a:cs typeface="+mn-cs"/>
                        </a:rPr>
                        <a:t>Usage Examples</a:t>
                      </a:r>
                      <a:endParaRPr lang="en-US" sz="2400" b="1" u="none" strike="noStrike" kern="1200" dirty="0">
                        <a:solidFill>
                          <a:schemeClr val="accent1">
                            <a:lumMod val="50000"/>
                          </a:schemeClr>
                        </a:solidFill>
                        <a:effectLst/>
                        <a:latin typeface="+mn-lt"/>
                        <a:ea typeface="+mn-ea"/>
                        <a:cs typeface="+mn-cs"/>
                      </a:endParaRPr>
                    </a:p>
                  </a:txBody>
                  <a:tcPr marL="6350" marR="6350" marT="6350" marB="0" anchor="b"/>
                </a:tc>
                <a:tc hMerge="1">
                  <a:txBody>
                    <a:bodyPr/>
                    <a:lstStyle/>
                    <a:p>
                      <a:endParaRPr lang="en-US"/>
                    </a:p>
                  </a:txBody>
                  <a:tcPr/>
                </a:tc>
                <a:extLst>
                  <a:ext uri="{0D108BD9-81ED-4DB2-BD59-A6C34878D82A}">
                    <a16:rowId xmlns:a16="http://schemas.microsoft.com/office/drawing/2014/main" val="319492168"/>
                  </a:ext>
                </a:extLst>
              </a:tr>
              <a:tr h="238060">
                <a:tc>
                  <a:txBody>
                    <a:bodyPr/>
                    <a:lstStyle/>
                    <a:p>
                      <a:pPr algn="l" fontAlgn="b"/>
                      <a:r>
                        <a:rPr lang="en-US" sz="2000" b="1" u="none" strike="noStrike" dirty="0">
                          <a:effectLst/>
                        </a:rPr>
                        <a:t>Collocate</a:t>
                      </a:r>
                      <a:endParaRPr lang="en-US" sz="2000" b="1" i="0" u="none" strike="noStrike" dirty="0">
                        <a:solidFill>
                          <a:srgbClr val="000000"/>
                        </a:solidFill>
                        <a:effectLst/>
                        <a:latin typeface="Times New Roman" panose="02020603050405020304" pitchFamily="18" charset="0"/>
                      </a:endParaRPr>
                    </a:p>
                  </a:txBody>
                  <a:tcPr marL="6350" marR="6350" marT="6350" marB="0" anchor="b"/>
                </a:tc>
                <a:tc>
                  <a:txBody>
                    <a:bodyPr/>
                    <a:lstStyle/>
                    <a:p>
                      <a:pPr algn="l" fontAlgn="b"/>
                      <a:r>
                        <a:rPr lang="en-US" sz="2000" b="1" u="none" strike="noStrike" dirty="0">
                          <a:effectLst/>
                        </a:rPr>
                        <a:t>Frequency</a:t>
                      </a:r>
                      <a:endParaRPr lang="en-US" sz="2000" b="1" i="0" u="none" strike="noStrike" dirty="0">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03613180"/>
                  </a:ext>
                </a:extLst>
              </a:tr>
              <a:tr h="238060">
                <a:tc>
                  <a:txBody>
                    <a:bodyPr/>
                    <a:lstStyle/>
                    <a:p>
                      <a:pPr algn="l" fontAlgn="ctr"/>
                      <a:r>
                        <a:rPr lang="en-US" sz="2000" u="none" strike="noStrike" dirty="0">
                          <a:effectLst/>
                        </a:rPr>
                        <a:t>Center</a:t>
                      </a:r>
                      <a:endParaRPr lang="en-US" sz="20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a:effectLst/>
                        </a:rPr>
                        <a:t>54</a:t>
                      </a:r>
                      <a:endParaRPr lang="en-US" sz="2000" b="0" i="0" u="none" strike="noStrike">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042426197"/>
                  </a:ext>
                </a:extLst>
              </a:tr>
              <a:tr h="238060">
                <a:tc>
                  <a:txBody>
                    <a:bodyPr/>
                    <a:lstStyle/>
                    <a:p>
                      <a:pPr algn="l" fontAlgn="ctr"/>
                      <a:r>
                        <a:rPr lang="en-US" sz="2000" u="none" strike="noStrike" dirty="0">
                          <a:effectLst/>
                        </a:rPr>
                        <a:t>Force</a:t>
                      </a:r>
                      <a:endParaRPr lang="en-US" sz="20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dirty="0">
                          <a:effectLst/>
                        </a:rPr>
                        <a:t>29</a:t>
                      </a:r>
                      <a:endParaRPr lang="en-US" sz="20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674536890"/>
                  </a:ext>
                </a:extLst>
              </a:tr>
              <a:tr h="238060">
                <a:tc>
                  <a:txBody>
                    <a:bodyPr/>
                    <a:lstStyle/>
                    <a:p>
                      <a:pPr algn="l" fontAlgn="ctr"/>
                      <a:r>
                        <a:rPr lang="en-US" sz="2000" u="none" strike="noStrike" dirty="0">
                          <a:effectLst/>
                        </a:rPr>
                        <a:t>Law</a:t>
                      </a:r>
                      <a:endParaRPr lang="en-US" sz="20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dirty="0">
                          <a:effectLst/>
                        </a:rPr>
                        <a:t>17</a:t>
                      </a:r>
                      <a:endParaRPr lang="en-US" sz="20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546549930"/>
                  </a:ext>
                </a:extLst>
              </a:tr>
              <a:tr h="238060">
                <a:tc>
                  <a:txBody>
                    <a:bodyPr/>
                    <a:lstStyle/>
                    <a:p>
                      <a:pPr algn="l" fontAlgn="ctr"/>
                      <a:r>
                        <a:rPr lang="en-US" sz="2000" u="none" strike="noStrike" dirty="0">
                          <a:effectLst/>
                        </a:rPr>
                        <a:t>Laws</a:t>
                      </a:r>
                      <a:endParaRPr lang="en-US" sz="20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dirty="0">
                          <a:effectLst/>
                        </a:rPr>
                        <a:t>12</a:t>
                      </a:r>
                      <a:endParaRPr lang="en-US" sz="20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919852429"/>
                  </a:ext>
                </a:extLst>
              </a:tr>
              <a:tr h="238060">
                <a:tc>
                  <a:txBody>
                    <a:bodyPr/>
                    <a:lstStyle/>
                    <a:p>
                      <a:pPr algn="l" fontAlgn="ctr"/>
                      <a:r>
                        <a:rPr lang="en-US" sz="2000" u="none" strike="noStrike" dirty="0">
                          <a:effectLst/>
                        </a:rPr>
                        <a:t>Absence</a:t>
                      </a:r>
                      <a:endParaRPr lang="en-US" sz="2000" b="0" i="0" u="none" strike="noStrike" dirty="0">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dirty="0">
                          <a:effectLst/>
                        </a:rPr>
                        <a:t>5</a:t>
                      </a:r>
                      <a:endParaRPr lang="en-US" sz="20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4074679555"/>
                  </a:ext>
                </a:extLst>
              </a:tr>
              <a:tr h="238060">
                <a:tc>
                  <a:txBody>
                    <a:bodyPr/>
                    <a:lstStyle/>
                    <a:p>
                      <a:pPr algn="l" fontAlgn="ctr"/>
                      <a:r>
                        <a:rPr lang="en-US" sz="2000" u="none" strike="noStrike">
                          <a:effectLst/>
                        </a:rPr>
                        <a:t>Lack</a:t>
                      </a:r>
                      <a:endParaRPr lang="en-US" sz="20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dirty="0">
                          <a:effectLst/>
                        </a:rPr>
                        <a:t>5</a:t>
                      </a:r>
                      <a:endParaRPr lang="en-US" sz="20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758452360"/>
                  </a:ext>
                </a:extLst>
              </a:tr>
              <a:tr h="238060">
                <a:tc>
                  <a:txBody>
                    <a:bodyPr/>
                    <a:lstStyle/>
                    <a:p>
                      <a:pPr algn="l" fontAlgn="ctr"/>
                      <a:r>
                        <a:rPr lang="en-US" sz="2000" u="none" strike="noStrike">
                          <a:effectLst/>
                        </a:rPr>
                        <a:t>Pull</a:t>
                      </a:r>
                      <a:endParaRPr lang="en-US" sz="20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dirty="0">
                          <a:effectLst/>
                        </a:rPr>
                        <a:t>5</a:t>
                      </a:r>
                      <a:endParaRPr lang="en-US" sz="20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496148019"/>
                  </a:ext>
                </a:extLst>
              </a:tr>
              <a:tr h="238060">
                <a:tc>
                  <a:txBody>
                    <a:bodyPr/>
                    <a:lstStyle/>
                    <a:p>
                      <a:pPr algn="l" fontAlgn="ctr"/>
                      <a:r>
                        <a:rPr lang="en-US" sz="2000" u="none" strike="noStrike">
                          <a:effectLst/>
                        </a:rPr>
                        <a:t>Centre</a:t>
                      </a:r>
                      <a:endParaRPr lang="en-US" sz="20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dirty="0">
                          <a:effectLst/>
                        </a:rPr>
                        <a:t>4</a:t>
                      </a:r>
                      <a:endParaRPr lang="en-US" sz="20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4160552246"/>
                  </a:ext>
                </a:extLst>
              </a:tr>
              <a:tr h="238060">
                <a:tc>
                  <a:txBody>
                    <a:bodyPr/>
                    <a:lstStyle/>
                    <a:p>
                      <a:pPr algn="l" fontAlgn="ctr"/>
                      <a:r>
                        <a:rPr lang="en-US" sz="2000" u="none" strike="noStrike">
                          <a:effectLst/>
                        </a:rPr>
                        <a:t>Theory</a:t>
                      </a:r>
                      <a:endParaRPr lang="en-US" sz="20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dirty="0">
                          <a:effectLst/>
                        </a:rPr>
                        <a:t>4</a:t>
                      </a:r>
                      <a:endParaRPr lang="en-US" sz="20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619775652"/>
                  </a:ext>
                </a:extLst>
              </a:tr>
              <a:tr h="238060">
                <a:tc>
                  <a:txBody>
                    <a:bodyPr/>
                    <a:lstStyle/>
                    <a:p>
                      <a:pPr algn="l" fontAlgn="ctr"/>
                      <a:r>
                        <a:rPr lang="en-US" sz="2000" u="none" strike="noStrike">
                          <a:effectLst/>
                        </a:rPr>
                        <a:t>Field</a:t>
                      </a:r>
                      <a:endParaRPr lang="en-US" sz="20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dirty="0">
                          <a:effectLst/>
                        </a:rPr>
                        <a:t>4</a:t>
                      </a:r>
                      <a:endParaRPr lang="en-US" sz="20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545820875"/>
                  </a:ext>
                </a:extLst>
              </a:tr>
              <a:tr h="238060">
                <a:tc>
                  <a:txBody>
                    <a:bodyPr/>
                    <a:lstStyle/>
                    <a:p>
                      <a:pPr algn="l" fontAlgn="ctr"/>
                      <a:r>
                        <a:rPr lang="en-US" sz="2000" u="none" strike="noStrike">
                          <a:effectLst/>
                        </a:rPr>
                        <a:t>Effect</a:t>
                      </a:r>
                      <a:endParaRPr lang="en-US" sz="20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dirty="0">
                          <a:effectLst/>
                        </a:rPr>
                        <a:t>4</a:t>
                      </a:r>
                      <a:endParaRPr lang="en-US" sz="20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2721286098"/>
                  </a:ext>
                </a:extLst>
              </a:tr>
              <a:tr h="238060">
                <a:tc>
                  <a:txBody>
                    <a:bodyPr/>
                    <a:lstStyle/>
                    <a:p>
                      <a:pPr algn="l" fontAlgn="ctr"/>
                      <a:r>
                        <a:rPr lang="en-US" sz="2000" u="none" strike="noStrike">
                          <a:effectLst/>
                        </a:rPr>
                        <a:t>Effects</a:t>
                      </a:r>
                      <a:endParaRPr lang="en-US" sz="20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dirty="0">
                          <a:effectLst/>
                        </a:rPr>
                        <a:t>3</a:t>
                      </a:r>
                      <a:endParaRPr lang="en-US" sz="20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1607145"/>
                  </a:ext>
                </a:extLst>
              </a:tr>
              <a:tr h="238060">
                <a:tc>
                  <a:txBody>
                    <a:bodyPr/>
                    <a:lstStyle/>
                    <a:p>
                      <a:pPr algn="l" fontAlgn="ctr"/>
                      <a:r>
                        <a:rPr lang="en-US" sz="2000" u="none" strike="noStrike">
                          <a:effectLst/>
                        </a:rPr>
                        <a:t>Forces</a:t>
                      </a:r>
                      <a:endParaRPr lang="en-US" sz="20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dirty="0">
                          <a:effectLst/>
                        </a:rPr>
                        <a:t>3</a:t>
                      </a:r>
                      <a:endParaRPr lang="en-US" sz="20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439275210"/>
                  </a:ext>
                </a:extLst>
              </a:tr>
              <a:tr h="238060">
                <a:tc>
                  <a:txBody>
                    <a:bodyPr/>
                    <a:lstStyle/>
                    <a:p>
                      <a:pPr algn="l" fontAlgn="ctr"/>
                      <a:r>
                        <a:rPr lang="en-US" sz="2000" u="none" strike="noStrike">
                          <a:effectLst/>
                        </a:rPr>
                        <a:t>Constraints</a:t>
                      </a:r>
                      <a:endParaRPr lang="en-US" sz="2000" b="0" i="0" u="none" strike="noStrike">
                        <a:solidFill>
                          <a:srgbClr val="000000"/>
                        </a:solidFill>
                        <a:effectLst/>
                        <a:latin typeface="Times New Roman" panose="02020603050405020304" pitchFamily="18" charset="0"/>
                      </a:endParaRPr>
                    </a:p>
                  </a:txBody>
                  <a:tcPr marL="6350" marR="6350" marT="6350" marB="0" anchor="ctr"/>
                </a:tc>
                <a:tc>
                  <a:txBody>
                    <a:bodyPr/>
                    <a:lstStyle/>
                    <a:p>
                      <a:pPr algn="r" fontAlgn="ctr"/>
                      <a:r>
                        <a:rPr lang="en-US" sz="2000" u="none" strike="noStrike" dirty="0">
                          <a:effectLst/>
                        </a:rPr>
                        <a:t>1</a:t>
                      </a:r>
                      <a:endParaRPr lang="en-US" sz="2000" b="0" i="0" u="none" strike="noStrike" dirty="0">
                        <a:solidFill>
                          <a:srgbClr val="000000"/>
                        </a:solidFill>
                        <a:effectLst/>
                        <a:latin typeface="Times New Roman" panose="02020603050405020304" pitchFamily="18" charset="0"/>
                      </a:endParaRPr>
                    </a:p>
                  </a:txBody>
                  <a:tcPr marL="6350" marR="6350" marT="6350" marB="0" anchor="ctr"/>
                </a:tc>
                <a:extLst>
                  <a:ext uri="{0D108BD9-81ED-4DB2-BD59-A6C34878D82A}">
                    <a16:rowId xmlns:a16="http://schemas.microsoft.com/office/drawing/2014/main" val="362799425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126432874"/>
              </p:ext>
            </p:extLst>
          </p:nvPr>
        </p:nvGraphicFramePr>
        <p:xfrm>
          <a:off x="4790210" y="1179254"/>
          <a:ext cx="2919844" cy="4938336"/>
        </p:xfrm>
        <a:graphic>
          <a:graphicData uri="http://schemas.openxmlformats.org/drawingml/2006/table">
            <a:tbl>
              <a:tblPr>
                <a:tableStyleId>{5C22544A-7EE6-4342-B048-85BDC9FD1C3A}</a:tableStyleId>
              </a:tblPr>
              <a:tblGrid>
                <a:gridCol w="1459922">
                  <a:extLst>
                    <a:ext uri="{9D8B030D-6E8A-4147-A177-3AD203B41FA5}">
                      <a16:colId xmlns:a16="http://schemas.microsoft.com/office/drawing/2014/main" val="1996921444"/>
                    </a:ext>
                  </a:extLst>
                </a:gridCol>
                <a:gridCol w="1459922">
                  <a:extLst>
                    <a:ext uri="{9D8B030D-6E8A-4147-A177-3AD203B41FA5}">
                      <a16:colId xmlns:a16="http://schemas.microsoft.com/office/drawing/2014/main" val="3970446668"/>
                    </a:ext>
                  </a:extLst>
                </a:gridCol>
              </a:tblGrid>
              <a:tr h="478004">
                <a:tc gridSpan="2">
                  <a:txBody>
                    <a:bodyPr/>
                    <a:lstStyle/>
                    <a:p>
                      <a:pPr marL="0" algn="ctr" defTabSz="457200" rtl="0" eaLnBrk="1" fontAlgn="b" latinLnBrk="0" hangingPunct="1"/>
                      <a:r>
                        <a:rPr lang="en-US" sz="2400" b="1" u="none" strike="noStrike" kern="1200" dirty="0">
                          <a:solidFill>
                            <a:schemeClr val="accent3">
                              <a:lumMod val="75000"/>
                            </a:schemeClr>
                          </a:solidFill>
                          <a:effectLst/>
                          <a:latin typeface="+mn-lt"/>
                          <a:ea typeface="+mn-ea"/>
                          <a:cs typeface="+mn-cs"/>
                        </a:rPr>
                        <a:t>Non Scientific Usage</a:t>
                      </a:r>
                    </a:p>
                  </a:txBody>
                  <a:tcPr marL="6350" marR="6350" marT="6350" marB="0" anchor="b"/>
                </a:tc>
                <a:tc hMerge="1">
                  <a:txBody>
                    <a:bodyPr/>
                    <a:lstStyle/>
                    <a:p>
                      <a:endParaRPr lang="en-US"/>
                    </a:p>
                  </a:txBody>
                  <a:tcPr/>
                </a:tc>
                <a:extLst>
                  <a:ext uri="{0D108BD9-81ED-4DB2-BD59-A6C34878D82A}">
                    <a16:rowId xmlns:a16="http://schemas.microsoft.com/office/drawing/2014/main" val="1540885537"/>
                  </a:ext>
                </a:extLst>
              </a:tr>
              <a:tr h="459252">
                <a:tc>
                  <a:txBody>
                    <a:bodyPr/>
                    <a:lstStyle/>
                    <a:p>
                      <a:pPr algn="l" fontAlgn="b"/>
                      <a:r>
                        <a:rPr lang="en-US" sz="2400" b="1" u="none" strike="noStrike" dirty="0">
                          <a:effectLst/>
                        </a:rPr>
                        <a:t>Collocate</a:t>
                      </a:r>
                      <a:endParaRPr lang="en-US" sz="2400" b="1" i="0" u="none" strike="noStrike" dirty="0">
                        <a:solidFill>
                          <a:srgbClr val="000000"/>
                        </a:solidFill>
                        <a:effectLst/>
                        <a:latin typeface="Times New Roman" panose="02020603050405020304" pitchFamily="18" charset="0"/>
                      </a:endParaRPr>
                    </a:p>
                  </a:txBody>
                  <a:tcPr marL="6350" marR="6350" marT="6350" marB="0" anchor="b"/>
                </a:tc>
                <a:tc>
                  <a:txBody>
                    <a:bodyPr/>
                    <a:lstStyle/>
                    <a:p>
                      <a:pPr algn="l" fontAlgn="b"/>
                      <a:r>
                        <a:rPr lang="en-US" sz="2400" b="1" u="none" strike="noStrike" dirty="0">
                          <a:effectLst/>
                        </a:rPr>
                        <a:t>Frequency</a:t>
                      </a:r>
                      <a:endParaRPr lang="en-US" sz="2400" b="1" i="0" u="none" strike="noStrike" dirty="0">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170253523"/>
                  </a:ext>
                </a:extLst>
              </a:tr>
              <a:tr h="1000270">
                <a:tc>
                  <a:txBody>
                    <a:bodyPr/>
                    <a:lstStyle/>
                    <a:p>
                      <a:pPr algn="l" fontAlgn="b"/>
                      <a:r>
                        <a:rPr lang="en-US" sz="2400" u="none" strike="noStrike">
                          <a:effectLst/>
                        </a:rPr>
                        <a:t>Touch</a:t>
                      </a:r>
                      <a:endParaRPr lang="en-US" sz="2400" b="0" i="0" u="none" strike="noStrike">
                        <a:solidFill>
                          <a:srgbClr val="000000"/>
                        </a:solidFill>
                        <a:effectLst/>
                        <a:latin typeface="Times New Roman" panose="02020603050405020304" pitchFamily="18" charset="0"/>
                      </a:endParaRPr>
                    </a:p>
                  </a:txBody>
                  <a:tcPr marL="6350" marR="6350" marT="6350" marB="0" anchor="b"/>
                </a:tc>
                <a:tc>
                  <a:txBody>
                    <a:bodyPr/>
                    <a:lstStyle/>
                    <a:p>
                      <a:pPr algn="r" fontAlgn="b"/>
                      <a:r>
                        <a:rPr lang="en-US" sz="2400" u="none" strike="noStrike" dirty="0">
                          <a:effectLst/>
                        </a:rPr>
                        <a:t>1</a:t>
                      </a:r>
                      <a:endParaRPr lang="en-US" sz="2400" b="0" i="0" u="none" strike="noStrike" dirty="0">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2764946665"/>
                  </a:ext>
                </a:extLst>
              </a:tr>
              <a:tr h="1000270">
                <a:tc>
                  <a:txBody>
                    <a:bodyPr/>
                    <a:lstStyle/>
                    <a:p>
                      <a:pPr algn="l" fontAlgn="b"/>
                      <a:r>
                        <a:rPr lang="en-US" sz="2400" u="none" strike="noStrike">
                          <a:effectLst/>
                        </a:rPr>
                        <a:t>Scorn</a:t>
                      </a:r>
                      <a:endParaRPr lang="en-US" sz="2400" b="0" i="0" u="none" strike="noStrike">
                        <a:solidFill>
                          <a:srgbClr val="000000"/>
                        </a:solidFill>
                        <a:effectLst/>
                        <a:latin typeface="Times New Roman" panose="02020603050405020304" pitchFamily="18" charset="0"/>
                      </a:endParaRPr>
                    </a:p>
                  </a:txBody>
                  <a:tcPr marL="6350" marR="6350" marT="6350" marB="0" anchor="b"/>
                </a:tc>
                <a:tc>
                  <a:txBody>
                    <a:bodyPr/>
                    <a:lstStyle/>
                    <a:p>
                      <a:pPr algn="r" fontAlgn="b"/>
                      <a:r>
                        <a:rPr lang="en-US" sz="2400" u="none" strike="noStrike" dirty="0">
                          <a:effectLst/>
                        </a:rPr>
                        <a:t>1</a:t>
                      </a:r>
                      <a:endParaRPr lang="en-US" sz="2400" b="0" i="0" u="none" strike="noStrike" dirty="0">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412251560"/>
                  </a:ext>
                </a:extLst>
              </a:tr>
              <a:tr h="1000270">
                <a:tc>
                  <a:txBody>
                    <a:bodyPr/>
                    <a:lstStyle/>
                    <a:p>
                      <a:pPr algn="l" fontAlgn="b"/>
                      <a:r>
                        <a:rPr lang="en-US" sz="2400" u="none" strike="noStrike">
                          <a:effectLst/>
                        </a:rPr>
                        <a:t>Face</a:t>
                      </a:r>
                      <a:endParaRPr lang="en-US" sz="2400" b="0" i="0" u="none" strike="noStrike">
                        <a:solidFill>
                          <a:srgbClr val="000000"/>
                        </a:solidFill>
                        <a:effectLst/>
                        <a:latin typeface="Times New Roman" panose="02020603050405020304" pitchFamily="18" charset="0"/>
                      </a:endParaRPr>
                    </a:p>
                  </a:txBody>
                  <a:tcPr marL="6350" marR="6350" marT="6350" marB="0" anchor="b"/>
                </a:tc>
                <a:tc>
                  <a:txBody>
                    <a:bodyPr/>
                    <a:lstStyle/>
                    <a:p>
                      <a:pPr algn="r" fontAlgn="b"/>
                      <a:r>
                        <a:rPr lang="en-US" sz="2400" u="none" strike="noStrike" dirty="0">
                          <a:effectLst/>
                        </a:rPr>
                        <a:t>1</a:t>
                      </a:r>
                      <a:endParaRPr lang="en-US" sz="2400" b="0" i="0" u="none" strike="noStrike" dirty="0">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1995444141"/>
                  </a:ext>
                </a:extLst>
              </a:tr>
              <a:tr h="1000270">
                <a:tc>
                  <a:txBody>
                    <a:bodyPr/>
                    <a:lstStyle/>
                    <a:p>
                      <a:pPr algn="l" fontAlgn="b"/>
                      <a:r>
                        <a:rPr lang="en-US" sz="2400" u="none" strike="noStrike">
                          <a:effectLst/>
                        </a:rPr>
                        <a:t>Aura</a:t>
                      </a:r>
                      <a:endParaRPr lang="en-US" sz="2400" b="0" i="0" u="none" strike="noStrike">
                        <a:solidFill>
                          <a:srgbClr val="000000"/>
                        </a:solidFill>
                        <a:effectLst/>
                        <a:latin typeface="Times New Roman" panose="02020603050405020304" pitchFamily="18" charset="0"/>
                      </a:endParaRPr>
                    </a:p>
                  </a:txBody>
                  <a:tcPr marL="6350" marR="6350" marT="6350" marB="0" anchor="b"/>
                </a:tc>
                <a:tc>
                  <a:txBody>
                    <a:bodyPr/>
                    <a:lstStyle/>
                    <a:p>
                      <a:pPr algn="r" fontAlgn="b"/>
                      <a:r>
                        <a:rPr lang="en-US" sz="2400" u="none" strike="noStrike" dirty="0">
                          <a:effectLst/>
                        </a:rPr>
                        <a:t>1</a:t>
                      </a:r>
                      <a:endParaRPr lang="en-US" sz="2400" b="0" i="0" u="none" strike="noStrike" dirty="0">
                        <a:solidFill>
                          <a:srgbClr val="000000"/>
                        </a:solidFill>
                        <a:effectLst/>
                        <a:latin typeface="Times New Roman" panose="02020603050405020304" pitchFamily="18" charset="0"/>
                      </a:endParaRPr>
                    </a:p>
                  </a:txBody>
                  <a:tcPr marL="6350" marR="6350" marT="6350" marB="0" anchor="b"/>
                </a:tc>
                <a:extLst>
                  <a:ext uri="{0D108BD9-81ED-4DB2-BD59-A6C34878D82A}">
                    <a16:rowId xmlns:a16="http://schemas.microsoft.com/office/drawing/2014/main" val="38923112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24800919"/>
              </p:ext>
            </p:extLst>
          </p:nvPr>
        </p:nvGraphicFramePr>
        <p:xfrm>
          <a:off x="554320" y="602673"/>
          <a:ext cx="3855027" cy="5615942"/>
        </p:xfrm>
        <a:graphic>
          <a:graphicData uri="http://schemas.openxmlformats.org/drawingml/2006/table">
            <a:tbl>
              <a:tblPr>
                <a:tableStyleId>{616DA210-FB5B-4158-B5E0-FEB733F419BA}</a:tableStyleId>
              </a:tblPr>
              <a:tblGrid>
                <a:gridCol w="1772668">
                  <a:extLst>
                    <a:ext uri="{9D8B030D-6E8A-4147-A177-3AD203B41FA5}">
                      <a16:colId xmlns:a16="http://schemas.microsoft.com/office/drawing/2014/main" val="1281732612"/>
                    </a:ext>
                  </a:extLst>
                </a:gridCol>
                <a:gridCol w="2082359">
                  <a:extLst>
                    <a:ext uri="{9D8B030D-6E8A-4147-A177-3AD203B41FA5}">
                      <a16:colId xmlns:a16="http://schemas.microsoft.com/office/drawing/2014/main" val="2570489304"/>
                    </a:ext>
                  </a:extLst>
                </a:gridCol>
              </a:tblGrid>
              <a:tr h="607862">
                <a:tc gridSpan="2">
                  <a:txBody>
                    <a:bodyPr/>
                    <a:lstStyle/>
                    <a:p>
                      <a:pPr algn="ctr" fontAlgn="b"/>
                      <a:r>
                        <a:rPr lang="en-US" sz="2400" u="none" strike="noStrike" dirty="0">
                          <a:effectLst/>
                        </a:rPr>
                        <a:t>Collocate Search Results</a:t>
                      </a:r>
                      <a:endParaRPr lang="en-US" sz="2400" b="1"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3974099259"/>
                  </a:ext>
                </a:extLst>
              </a:tr>
              <a:tr h="1036306">
                <a:tc>
                  <a:txBody>
                    <a:bodyPr/>
                    <a:lstStyle/>
                    <a:p>
                      <a:pPr algn="l" fontAlgn="b"/>
                      <a:r>
                        <a:rPr lang="en-US" sz="2400" u="none" strike="noStrike" dirty="0" smtClean="0">
                          <a:effectLst/>
                        </a:rPr>
                        <a:t>Total Observations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en-US" sz="2400" u="none" strike="noStrike" dirty="0">
                          <a:effectLst/>
                        </a:rPr>
                        <a:t>199</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a16="http://schemas.microsoft.com/office/drawing/2014/main" val="4284298759"/>
                  </a:ext>
                </a:extLst>
              </a:tr>
              <a:tr h="1213472">
                <a:tc>
                  <a:txBody>
                    <a:bodyPr/>
                    <a:lstStyle/>
                    <a:p>
                      <a:pPr algn="l" fontAlgn="b"/>
                      <a:r>
                        <a:rPr lang="en-US" sz="2400" u="none" strike="noStrike" dirty="0" smtClean="0">
                          <a:effectLst/>
                        </a:rPr>
                        <a:t>Different Noun </a:t>
                      </a:r>
                      <a:r>
                        <a:rPr lang="en-US" sz="2400" u="none" strike="noStrike" dirty="0">
                          <a:effectLst/>
                        </a:rPr>
                        <a:t>Collocates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en-US" sz="2400" u="none" strike="noStrike" dirty="0">
                          <a:effectLst/>
                        </a:rPr>
                        <a:t>61</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a16="http://schemas.microsoft.com/office/drawing/2014/main" val="1872347484"/>
                  </a:ext>
                </a:extLst>
              </a:tr>
              <a:tr h="1213472">
                <a:tc>
                  <a:txBody>
                    <a:bodyPr/>
                    <a:lstStyle/>
                    <a:p>
                      <a:pPr algn="l" fontAlgn="b"/>
                      <a:r>
                        <a:rPr lang="en-US" sz="2400" b="1" u="none" strike="noStrike" dirty="0">
                          <a:solidFill>
                            <a:schemeClr val="accent1">
                              <a:lumMod val="50000"/>
                            </a:schemeClr>
                          </a:solidFill>
                          <a:effectLst/>
                        </a:rPr>
                        <a:t>Scientific Usage</a:t>
                      </a:r>
                      <a:endParaRPr lang="en-US" sz="2400" b="1" i="0" u="none" strike="noStrike" dirty="0">
                        <a:solidFill>
                          <a:schemeClr val="accent1">
                            <a:lumMod val="50000"/>
                          </a:schemeClr>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en-US" sz="2400" u="none" strike="noStrike" dirty="0" smtClean="0">
                          <a:effectLst/>
                        </a:rPr>
                        <a:t>57</a:t>
                      </a:r>
                      <a:r>
                        <a:rPr lang="en-US" sz="2400" u="none" strike="noStrike" baseline="0" dirty="0" smtClean="0">
                          <a:effectLst/>
                        </a:rPr>
                        <a:t> noun types 195 observations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a16="http://schemas.microsoft.com/office/drawing/2014/main" val="2855726093"/>
                  </a:ext>
                </a:extLst>
              </a:tr>
              <a:tr h="1544830">
                <a:tc>
                  <a:txBody>
                    <a:bodyPr/>
                    <a:lstStyle/>
                    <a:p>
                      <a:pPr algn="l" fontAlgn="b"/>
                      <a:r>
                        <a:rPr lang="en-US" sz="2400" b="1" u="none" strike="noStrike" dirty="0">
                          <a:solidFill>
                            <a:schemeClr val="accent3">
                              <a:lumMod val="75000"/>
                            </a:schemeClr>
                          </a:solidFill>
                          <a:effectLst/>
                        </a:rPr>
                        <a:t>Non Scientific Usage</a:t>
                      </a:r>
                      <a:endParaRPr lang="en-US" sz="2400" b="1" i="0" u="none" strike="noStrike" dirty="0">
                        <a:solidFill>
                          <a:schemeClr val="accent3">
                            <a:lumMod val="75000"/>
                          </a:schemeClr>
                        </a:solidFill>
                        <a:effectLst/>
                        <a:latin typeface="Calibri" panose="020F0502020204030204" pitchFamily="34" charset="0"/>
                      </a:endParaRPr>
                    </a:p>
                  </a:txBody>
                  <a:tcPr marL="6350" marR="6350" marT="6350" marB="0" anchor="b">
                    <a:solidFill>
                      <a:schemeClr val="accent1">
                        <a:lumMod val="20000"/>
                        <a:lumOff val="80000"/>
                      </a:schemeClr>
                    </a:solidFill>
                  </a:tcPr>
                </a:tc>
                <a:tc>
                  <a:txBody>
                    <a:bodyPr/>
                    <a:lstStyle/>
                    <a:p>
                      <a:pPr algn="l" fontAlgn="b"/>
                      <a:r>
                        <a:rPr lang="en-US" sz="2400" u="none" strike="noStrike" dirty="0" smtClean="0">
                          <a:effectLst/>
                        </a:rPr>
                        <a:t>4 noun</a:t>
                      </a:r>
                      <a:r>
                        <a:rPr lang="en-US" sz="2400" u="none" strike="noStrike" baseline="0" dirty="0" smtClean="0">
                          <a:effectLst/>
                        </a:rPr>
                        <a:t> types </a:t>
                      </a:r>
                    </a:p>
                    <a:p>
                      <a:pPr algn="l" fontAlgn="b"/>
                      <a:r>
                        <a:rPr lang="en-US" sz="2400" u="none" strike="noStrike" baseline="0" dirty="0" smtClean="0">
                          <a:effectLst/>
                        </a:rPr>
                        <a:t>4 observations</a:t>
                      </a:r>
                      <a:endParaRPr lang="en-US" sz="2400" b="0" i="0" u="none" strike="noStrike" dirty="0">
                        <a:solidFill>
                          <a:srgbClr val="000000"/>
                        </a:solidFill>
                        <a:effectLst/>
                        <a:latin typeface="Calibri" panose="020F0502020204030204" pitchFamily="34" charset="0"/>
                      </a:endParaRPr>
                    </a:p>
                  </a:txBody>
                  <a:tcPr marL="6350" marR="6350" marT="6350" marB="0" anchor="b">
                    <a:solidFill>
                      <a:schemeClr val="accent1">
                        <a:lumMod val="20000"/>
                        <a:lumOff val="80000"/>
                      </a:schemeClr>
                    </a:solidFill>
                  </a:tcPr>
                </a:tc>
                <a:extLst>
                  <a:ext uri="{0D108BD9-81ED-4DB2-BD59-A6C34878D82A}">
                    <a16:rowId xmlns:a16="http://schemas.microsoft.com/office/drawing/2014/main" val="854021072"/>
                  </a:ext>
                </a:extLst>
              </a:tr>
            </a:tbl>
          </a:graphicData>
        </a:graphic>
      </p:graphicFrame>
    </p:spTree>
    <p:extLst>
      <p:ext uri="{BB962C8B-B14F-4D97-AF65-F5344CB8AC3E}">
        <p14:creationId xmlns:p14="http://schemas.microsoft.com/office/powerpoint/2010/main" val="1842814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 Scientific Usage Examples from COHA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“His manners were exemplary, with a </a:t>
            </a:r>
            <a:r>
              <a:rPr lang="en-US" b="1" dirty="0" smtClean="0"/>
              <a:t>touch of gravity</a:t>
            </a:r>
            <a:r>
              <a:rPr lang="en-US" dirty="0" smtClean="0"/>
              <a:t>. He always looked and behaved like a king. He understood perfectly, and shared, the assumptions, tastes, likes and dislikes, prejudices and emotions of the ruling territorial aristocracy. </a:t>
            </a:r>
            <a:r>
              <a:rPr lang="en-US" dirty="0"/>
              <a:t>PAUL JOHNSON, A HISTORY OF THE ENGLISH PEOPLE (Harper &amp; Row, Publishers, N. Y., 1985</a:t>
            </a:r>
            <a:r>
              <a:rPr lang="en-US" dirty="0" smtClean="0"/>
              <a:t>).</a:t>
            </a:r>
          </a:p>
          <a:p>
            <a:r>
              <a:rPr lang="en-US" dirty="0" smtClean="0"/>
              <a:t>“</a:t>
            </a:r>
            <a:r>
              <a:rPr lang="en-US" dirty="0"/>
              <a:t>And it was a clever premise for a magazine. Although George hasn't earned any money so far-and now may not long survive its founder-it did give Kennedy an </a:t>
            </a:r>
            <a:r>
              <a:rPr lang="en-US" b="1" dirty="0"/>
              <a:t>aura of gravity</a:t>
            </a:r>
            <a:r>
              <a:rPr lang="en-US" dirty="0"/>
              <a:t> and independence he'd never achieved before. Many of the commentators covering his plane crash last weekend prophesied that had he lived, he might have ridden that aura all the way to the White House.” Benjamin </a:t>
            </a:r>
            <a:r>
              <a:rPr lang="en-US" dirty="0" err="1"/>
              <a:t>Svetkey</a:t>
            </a:r>
            <a:r>
              <a:rPr lang="en-US" dirty="0"/>
              <a:t>, </a:t>
            </a:r>
            <a:r>
              <a:rPr lang="en-US" i="1" dirty="0"/>
              <a:t>Mourning Television</a:t>
            </a:r>
            <a:r>
              <a:rPr lang="en-US" dirty="0"/>
              <a:t>, ENT. WKLY., July 30, 1999.</a:t>
            </a:r>
          </a:p>
          <a:p>
            <a:endParaRPr lang="en-US" dirty="0" smtClean="0"/>
          </a:p>
          <a:p>
            <a:endParaRPr lang="en-US" dirty="0"/>
          </a:p>
        </p:txBody>
      </p:sp>
    </p:spTree>
    <p:extLst>
      <p:ext uri="{BB962C8B-B14F-4D97-AF65-F5344CB8AC3E}">
        <p14:creationId xmlns:p14="http://schemas.microsoft.com/office/powerpoint/2010/main" val="189267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8452</TotalTime>
  <Words>1957</Words>
  <Application>Microsoft Office PowerPoint</Application>
  <PresentationFormat>Widescreen</PresentationFormat>
  <Paragraphs>411</Paragraphs>
  <Slides>25</Slides>
  <Notes>16</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Garamond</vt:lpstr>
      <vt:lpstr>Times New Roman</vt:lpstr>
      <vt:lpstr>Organic</vt:lpstr>
      <vt:lpstr>Are Cases of Gravity Worthy of Certiorari? A Corpus Linguistics Approach to Interpreting the Georgia Constitution of 1983</vt:lpstr>
      <vt:lpstr>Constitution of 1983</vt:lpstr>
      <vt:lpstr>Georgia Supreme Court Precedent</vt:lpstr>
      <vt:lpstr>United States Supreme Court Precedent</vt:lpstr>
      <vt:lpstr>Research Questions</vt:lpstr>
      <vt:lpstr>Methodology I</vt:lpstr>
      <vt:lpstr>Methodology II: Collocate Search</vt:lpstr>
      <vt:lpstr>    Collocate Search from 1980 - 1990</vt:lpstr>
      <vt:lpstr>Non Scientific Usage Examples from COHA</vt:lpstr>
      <vt:lpstr>Non Scientific Usage</vt:lpstr>
      <vt:lpstr>Collocate Search from 1820 - 1990</vt:lpstr>
      <vt:lpstr>Non Scientific Usage</vt:lpstr>
      <vt:lpstr>Usage “Of Gravity” to Describe Emotion or Expression</vt:lpstr>
      <vt:lpstr>Examples</vt:lpstr>
      <vt:lpstr>Varying Level or Gradient Noun Collocates</vt:lpstr>
      <vt:lpstr>Examples</vt:lpstr>
      <vt:lpstr>Singular Noun Collocates</vt:lpstr>
      <vt:lpstr>Examples</vt:lpstr>
      <vt:lpstr>Plural Noun Collocates</vt:lpstr>
      <vt:lpstr>PowerPoint Presentation</vt:lpstr>
      <vt:lpstr>Examples</vt:lpstr>
      <vt:lpstr>Corpus of Founding Era American English (COFEA)</vt:lpstr>
      <vt:lpstr>COFEA Search Results</vt:lpstr>
      <vt:lpstr>Non Scientific Usage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Cases of Gravity Worthy of Certiorari? A Corpus Linguistics Approach to Interpreting the Georgia Constitution of 1983</dc:title>
  <dc:creator>Jonathan Mok</dc:creator>
  <cp:lastModifiedBy>Jonathan Mok</cp:lastModifiedBy>
  <cp:revision>44</cp:revision>
  <dcterms:created xsi:type="dcterms:W3CDTF">2021-10-21T17:39:22Z</dcterms:created>
  <dcterms:modified xsi:type="dcterms:W3CDTF">2021-11-17T19:31:59Z</dcterms:modified>
</cp:coreProperties>
</file>